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notesSlides/notesSlide3.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4.xml" ContentType="application/vnd.openxmlformats-officedocument.presentationml.notesSlide+xml"/>
  <Override PartName="/ppt/charts/chart7.xml" ContentType="application/vnd.openxmlformats-officedocument.drawingml.chart+xml"/>
  <Override PartName="/ppt/drawings/drawing5.xml" ContentType="application/vnd.openxmlformats-officedocument.drawingml.chartshape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6"/>
  </p:notesMasterIdLst>
  <p:handoutMasterIdLst>
    <p:handoutMasterId r:id="rId27"/>
  </p:handoutMasterIdLst>
  <p:sldIdLst>
    <p:sldId id="308" r:id="rId3"/>
    <p:sldId id="258" r:id="rId4"/>
    <p:sldId id="301" r:id="rId5"/>
    <p:sldId id="302" r:id="rId6"/>
    <p:sldId id="294" r:id="rId7"/>
    <p:sldId id="299" r:id="rId8"/>
    <p:sldId id="257" r:id="rId9"/>
    <p:sldId id="260" r:id="rId10"/>
    <p:sldId id="261" r:id="rId11"/>
    <p:sldId id="262" r:id="rId12"/>
    <p:sldId id="263" r:id="rId13"/>
    <p:sldId id="264" r:id="rId14"/>
    <p:sldId id="266" r:id="rId15"/>
    <p:sldId id="283" r:id="rId16"/>
    <p:sldId id="306" r:id="rId17"/>
    <p:sldId id="280" r:id="rId18"/>
    <p:sldId id="290" r:id="rId19"/>
    <p:sldId id="310" r:id="rId20"/>
    <p:sldId id="311" r:id="rId21"/>
    <p:sldId id="309" r:id="rId22"/>
    <p:sldId id="286" r:id="rId23"/>
    <p:sldId id="312" r:id="rId24"/>
    <p:sldId id="307" r:id="rId25"/>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8200"/>
    <a:srgbClr val="33CCFF"/>
    <a:srgbClr val="003366"/>
    <a:srgbClr val="FF9900"/>
    <a:srgbClr val="3366CC"/>
    <a:srgbClr val="00990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50921158893651"/>
          <c:y val="6.4367329294864814E-2"/>
          <c:w val="0.70970636482939631"/>
          <c:h val="0.76991243493956962"/>
        </c:manualLayout>
      </c:layout>
      <c:barChart>
        <c:barDir val="col"/>
        <c:grouping val="clustered"/>
        <c:varyColors val="0"/>
        <c:ser>
          <c:idx val="0"/>
          <c:order val="0"/>
          <c:tx>
            <c:strRef>
              <c:f>Sheet1!$B$1</c:f>
              <c:strCache>
                <c:ptCount val="1"/>
                <c:pt idx="0">
                  <c:v>Enrolment</c:v>
                </c:pt>
              </c:strCache>
            </c:strRef>
          </c:tx>
          <c:invertIfNegative val="0"/>
          <c:dLbls>
            <c:dLbl>
              <c:idx val="0"/>
              <c:layout>
                <c:manualLayout>
                  <c:x val="3.2051282051282211E-3"/>
                  <c:y val="-1.1128181462377498E-2"/>
                </c:manualLayout>
              </c:layout>
              <c:showLegendKey val="0"/>
              <c:showVal val="1"/>
              <c:showCatName val="0"/>
              <c:showSerName val="0"/>
              <c:showPercent val="0"/>
              <c:showBubbleSize val="0"/>
            </c:dLbl>
            <c:dLbl>
              <c:idx val="1"/>
              <c:layout>
                <c:manualLayout>
                  <c:x val="-1.121794871794872E-2"/>
                  <c:y val="-1.8546969103962491E-2"/>
                </c:manualLayout>
              </c:layout>
              <c:showLegendKey val="0"/>
              <c:showVal val="1"/>
              <c:showCatName val="0"/>
              <c:showSerName val="0"/>
              <c:showPercent val="0"/>
              <c:showBubbleSize val="0"/>
            </c:dLbl>
            <c:dLbl>
              <c:idx val="2"/>
              <c:layout>
                <c:manualLayout>
                  <c:x val="-6.4102564102564404E-3"/>
                  <c:y val="3.7093938207924996E-3"/>
                </c:manualLayout>
              </c:layout>
              <c:showLegendKey val="0"/>
              <c:showVal val="1"/>
              <c:showCatName val="0"/>
              <c:showSerName val="0"/>
              <c:showPercent val="0"/>
              <c:showBubbleSize val="0"/>
            </c:dLbl>
            <c:txPr>
              <a:bodyPr/>
              <a:lstStyle/>
              <a:p>
                <a:pPr>
                  <a:defRPr lang="en-US" sz="1400">
                    <a:latin typeface="+mj-lt"/>
                    <a:cs typeface="Times New Roman" pitchFamily="18" charset="0"/>
                  </a:defRPr>
                </a:pPr>
                <a:endParaRPr lang="en-US"/>
              </a:p>
            </c:txPr>
            <c:showLegendKey val="0"/>
            <c:showVal val="1"/>
            <c:showCatName val="0"/>
            <c:showSerName val="0"/>
            <c:showPercent val="0"/>
            <c:showBubbleSize val="0"/>
            <c:showLeaderLines val="0"/>
          </c:dLbls>
          <c:cat>
            <c:strRef>
              <c:f>Sheet1!$A$2:$A$4</c:f>
              <c:strCache>
                <c:ptCount val="3"/>
                <c:pt idx="0">
                  <c:v>Primary</c:v>
                </c:pt>
                <c:pt idx="1">
                  <c:v>Upper Primary</c:v>
                </c:pt>
                <c:pt idx="2">
                  <c:v>Total</c:v>
                </c:pt>
              </c:strCache>
            </c:strRef>
          </c:cat>
          <c:val>
            <c:numRef>
              <c:f>Sheet1!$B$2:$B$4</c:f>
              <c:numCache>
                <c:formatCode>General</c:formatCode>
                <c:ptCount val="3"/>
                <c:pt idx="0">
                  <c:v>19072</c:v>
                </c:pt>
                <c:pt idx="1">
                  <c:v>13265</c:v>
                </c:pt>
                <c:pt idx="2">
                  <c:v>32337</c:v>
                </c:pt>
              </c:numCache>
            </c:numRef>
          </c:val>
        </c:ser>
        <c:ser>
          <c:idx val="1"/>
          <c:order val="1"/>
          <c:tx>
            <c:strRef>
              <c:f>Sheet1!$C$1</c:f>
              <c:strCache>
                <c:ptCount val="1"/>
                <c:pt idx="0">
                  <c:v>PAB approval</c:v>
                </c:pt>
              </c:strCache>
            </c:strRef>
          </c:tx>
          <c:invertIfNegative val="0"/>
          <c:dLbls>
            <c:dLbl>
              <c:idx val="0"/>
              <c:layout>
                <c:manualLayout>
                  <c:x val="0"/>
                  <c:y val="1.4837575283169967E-2"/>
                </c:manualLayout>
              </c:layout>
              <c:showLegendKey val="0"/>
              <c:showVal val="1"/>
              <c:showCatName val="0"/>
              <c:showSerName val="0"/>
              <c:showPercent val="0"/>
              <c:showBubbleSize val="0"/>
            </c:dLbl>
            <c:dLbl>
              <c:idx val="1"/>
              <c:layout>
                <c:manualLayout>
                  <c:x val="3.2051282051282211E-3"/>
                  <c:y val="2.5965756745547262E-2"/>
                </c:manualLayout>
              </c:layout>
              <c:showLegendKey val="0"/>
              <c:showVal val="1"/>
              <c:showCatName val="0"/>
              <c:showSerName val="0"/>
              <c:showPercent val="0"/>
              <c:showBubbleSize val="0"/>
            </c:dLbl>
            <c:dLbl>
              <c:idx val="2"/>
              <c:layout>
                <c:manualLayout>
                  <c:x val="6.4102564102564404E-3"/>
                  <c:y val="-7.418787641584967E-3"/>
                </c:manualLayout>
              </c:layout>
              <c:showLegendKey val="0"/>
              <c:showVal val="1"/>
              <c:showCatName val="0"/>
              <c:showSerName val="0"/>
              <c:showPercent val="0"/>
              <c:showBubbleSize val="0"/>
            </c:dLbl>
            <c:txPr>
              <a:bodyPr/>
              <a:lstStyle/>
              <a:p>
                <a:pPr>
                  <a:defRPr lang="en-US" sz="1400"/>
                </a:pPr>
                <a:endParaRPr lang="en-US"/>
              </a:p>
            </c:txPr>
            <c:showLegendKey val="0"/>
            <c:showVal val="1"/>
            <c:showCatName val="0"/>
            <c:showSerName val="0"/>
            <c:showPercent val="0"/>
            <c:showBubbleSize val="0"/>
            <c:showLeaderLines val="0"/>
          </c:dLbls>
          <c:cat>
            <c:strRef>
              <c:f>Sheet1!$A$2:$A$4</c:f>
              <c:strCache>
                <c:ptCount val="3"/>
                <c:pt idx="0">
                  <c:v>Primary</c:v>
                </c:pt>
                <c:pt idx="1">
                  <c:v>Upper Primary</c:v>
                </c:pt>
                <c:pt idx="2">
                  <c:v>Total</c:v>
                </c:pt>
              </c:strCache>
            </c:strRef>
          </c:cat>
          <c:val>
            <c:numRef>
              <c:f>Sheet1!$C$2:$C$4</c:f>
              <c:numCache>
                <c:formatCode>General</c:formatCode>
                <c:ptCount val="3"/>
                <c:pt idx="0">
                  <c:v>15248</c:v>
                </c:pt>
                <c:pt idx="1">
                  <c:v>10779</c:v>
                </c:pt>
                <c:pt idx="2">
                  <c:v>26027</c:v>
                </c:pt>
              </c:numCache>
            </c:numRef>
          </c:val>
        </c:ser>
        <c:ser>
          <c:idx val="2"/>
          <c:order val="2"/>
          <c:tx>
            <c:strRef>
              <c:f>Sheet1!$D$1</c:f>
              <c:strCache>
                <c:ptCount val="1"/>
                <c:pt idx="0">
                  <c:v>Achievement</c:v>
                </c:pt>
              </c:strCache>
            </c:strRef>
          </c:tx>
          <c:invertIfNegative val="0"/>
          <c:dLbls>
            <c:dLbl>
              <c:idx val="0"/>
              <c:layout>
                <c:manualLayout>
                  <c:x val="1.2820512820512863E-2"/>
                  <c:y val="7.418787641584967E-3"/>
                </c:manualLayout>
              </c:layout>
              <c:spPr/>
              <c:txPr>
                <a:bodyPr/>
                <a:lstStyle/>
                <a:p>
                  <a:pPr>
                    <a:defRPr lang="en-US" sz="1400" b="1"/>
                  </a:pPr>
                  <a:endParaRPr lang="en-US"/>
                </a:p>
              </c:txPr>
              <c:showLegendKey val="0"/>
              <c:showVal val="1"/>
              <c:showCatName val="0"/>
              <c:showSerName val="0"/>
              <c:showPercent val="0"/>
              <c:showBubbleSize val="0"/>
            </c:dLbl>
            <c:dLbl>
              <c:idx val="1"/>
              <c:layout>
                <c:manualLayout>
                  <c:x val="1.9230769230769312E-2"/>
                  <c:y val="1.1128181462377498E-2"/>
                </c:manualLayout>
              </c:layout>
              <c:spPr/>
              <c:txPr>
                <a:bodyPr/>
                <a:lstStyle/>
                <a:p>
                  <a:pPr>
                    <a:defRPr lang="en-US" sz="1400" b="1"/>
                  </a:pPr>
                  <a:endParaRPr lang="en-US"/>
                </a:p>
              </c:txPr>
              <c:showLegendKey val="0"/>
              <c:showVal val="1"/>
              <c:showCatName val="0"/>
              <c:showSerName val="0"/>
              <c:showPercent val="0"/>
              <c:showBubbleSize val="0"/>
            </c:dLbl>
            <c:dLbl>
              <c:idx val="2"/>
              <c:layout>
                <c:manualLayout>
                  <c:x val="2.0833333333333461E-2"/>
                  <c:y val="1.4837575283169967E-2"/>
                </c:manualLayout>
              </c:layout>
              <c:spPr/>
              <c:txPr>
                <a:bodyPr/>
                <a:lstStyle/>
                <a:p>
                  <a:pPr>
                    <a:defRPr lang="en-US" sz="1400" b="1"/>
                  </a:pPr>
                  <a:endParaRPr lang="en-US"/>
                </a:p>
              </c:txPr>
              <c:showLegendKey val="0"/>
              <c:showVal val="1"/>
              <c:showCatName val="0"/>
              <c:showSerName val="0"/>
              <c:showPercent val="0"/>
              <c:showBubbleSize val="0"/>
            </c:dLbl>
            <c:txPr>
              <a:bodyPr/>
              <a:lstStyle/>
              <a:p>
                <a:pPr>
                  <a:defRPr lang="en-US" sz="1400"/>
                </a:pPr>
                <a:endParaRPr lang="en-US"/>
              </a:p>
            </c:txPr>
            <c:showLegendKey val="0"/>
            <c:showVal val="1"/>
            <c:showCatName val="0"/>
            <c:showSerName val="0"/>
            <c:showPercent val="0"/>
            <c:showBubbleSize val="0"/>
            <c:showLeaderLines val="0"/>
          </c:dLbls>
          <c:cat>
            <c:strRef>
              <c:f>Sheet1!$A$2:$A$4</c:f>
              <c:strCache>
                <c:ptCount val="3"/>
                <c:pt idx="0">
                  <c:v>Primary</c:v>
                </c:pt>
                <c:pt idx="1">
                  <c:v>Upper Primary</c:v>
                </c:pt>
                <c:pt idx="2">
                  <c:v>Total</c:v>
                </c:pt>
              </c:strCache>
            </c:strRef>
          </c:cat>
          <c:val>
            <c:numRef>
              <c:f>Sheet1!$D$2:$D$4</c:f>
              <c:numCache>
                <c:formatCode>General</c:formatCode>
                <c:ptCount val="3"/>
                <c:pt idx="0">
                  <c:v>14628</c:v>
                </c:pt>
                <c:pt idx="1">
                  <c:v>10210</c:v>
                </c:pt>
                <c:pt idx="2">
                  <c:v>24838</c:v>
                </c:pt>
              </c:numCache>
            </c:numRef>
          </c:val>
        </c:ser>
        <c:dLbls>
          <c:showLegendKey val="0"/>
          <c:showVal val="0"/>
          <c:showCatName val="0"/>
          <c:showSerName val="0"/>
          <c:showPercent val="0"/>
          <c:showBubbleSize val="0"/>
        </c:dLbls>
        <c:gapWidth val="150"/>
        <c:axId val="107701376"/>
        <c:axId val="107702912"/>
      </c:barChart>
      <c:catAx>
        <c:axId val="107701376"/>
        <c:scaling>
          <c:orientation val="minMax"/>
        </c:scaling>
        <c:delete val="0"/>
        <c:axPos val="b"/>
        <c:numFmt formatCode="General" sourceLinked="1"/>
        <c:majorTickMark val="none"/>
        <c:minorTickMark val="none"/>
        <c:tickLblPos val="nextTo"/>
        <c:txPr>
          <a:bodyPr/>
          <a:lstStyle/>
          <a:p>
            <a:pPr>
              <a:defRPr lang="en-US"/>
            </a:pPr>
            <a:endParaRPr lang="en-US"/>
          </a:p>
        </c:txPr>
        <c:crossAx val="107702912"/>
        <c:crosses val="autoZero"/>
        <c:auto val="1"/>
        <c:lblAlgn val="ctr"/>
        <c:lblOffset val="100"/>
        <c:noMultiLvlLbl val="0"/>
      </c:catAx>
      <c:valAx>
        <c:axId val="107702912"/>
        <c:scaling>
          <c:orientation val="minMax"/>
        </c:scaling>
        <c:delete val="0"/>
        <c:axPos val="l"/>
        <c:majorGridlines/>
        <c:numFmt formatCode="General" sourceLinked="1"/>
        <c:majorTickMark val="none"/>
        <c:minorTickMark val="none"/>
        <c:tickLblPos val="nextTo"/>
        <c:txPr>
          <a:bodyPr/>
          <a:lstStyle/>
          <a:p>
            <a:pPr>
              <a:defRPr lang="en-US"/>
            </a:pPr>
            <a:endParaRPr lang="en-US"/>
          </a:p>
        </c:txPr>
        <c:crossAx val="107701376"/>
        <c:crosses val="autoZero"/>
        <c:crossBetween val="between"/>
      </c:valAx>
    </c:plotArea>
    <c:legend>
      <c:legendPos val="r"/>
      <c:layout/>
      <c:overlay val="0"/>
      <c:txPr>
        <a:bodyPr/>
        <a:lstStyle/>
        <a:p>
          <a:pPr>
            <a:defRPr lang="en-US"/>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87914791901012"/>
          <c:y val="5.2118925232145626E-2"/>
          <c:w val="0.64341769778777669"/>
          <c:h val="0.80974452765531602"/>
        </c:manualLayout>
      </c:layout>
      <c:barChart>
        <c:barDir val="col"/>
        <c:grouping val="stacked"/>
        <c:varyColors val="0"/>
        <c:ser>
          <c:idx val="0"/>
          <c:order val="0"/>
          <c:tx>
            <c:strRef>
              <c:f>Sheet1!$B$1</c:f>
              <c:strCache>
                <c:ptCount val="1"/>
                <c:pt idx="0">
                  <c:v>Primary</c:v>
                </c:pt>
              </c:strCache>
            </c:strRef>
          </c:tx>
          <c:invertIfNegative val="0"/>
          <c:dLbls>
            <c:txPr>
              <a:bodyPr/>
              <a:lstStyle/>
              <a:p>
                <a:pPr>
                  <a:defRPr lang="en-US"/>
                </a:pPr>
                <a:endParaRPr lang="en-US"/>
              </a:p>
            </c:txPr>
            <c:showLegendKey val="0"/>
            <c:showVal val="1"/>
            <c:showCatName val="0"/>
            <c:showSerName val="0"/>
            <c:showPercent val="0"/>
            <c:showBubbleSize val="0"/>
            <c:showLeaderLines val="0"/>
          </c:dLbls>
          <c:cat>
            <c:strRef>
              <c:f>Sheet1!$A$2:$A$3</c:f>
              <c:strCache>
                <c:ptCount val="2"/>
                <c:pt idx="0">
                  <c:v>Total Allocation for FY 2017-18</c:v>
                </c:pt>
                <c:pt idx="1">
                  <c:v>Utilization as on 31/03/2018</c:v>
                </c:pt>
              </c:strCache>
            </c:strRef>
          </c:cat>
          <c:val>
            <c:numRef>
              <c:f>Sheet1!$B$2:$B$3</c:f>
              <c:numCache>
                <c:formatCode>General</c:formatCode>
                <c:ptCount val="2"/>
                <c:pt idx="0" formatCode="0.00">
                  <c:v>335.45</c:v>
                </c:pt>
                <c:pt idx="1">
                  <c:v>321.8</c:v>
                </c:pt>
              </c:numCache>
            </c:numRef>
          </c:val>
        </c:ser>
        <c:ser>
          <c:idx val="1"/>
          <c:order val="1"/>
          <c:tx>
            <c:strRef>
              <c:f>Sheet1!$C$1</c:f>
              <c:strCache>
                <c:ptCount val="1"/>
                <c:pt idx="0">
                  <c:v>Upper Primary</c:v>
                </c:pt>
              </c:strCache>
            </c:strRef>
          </c:tx>
          <c:spPr>
            <a:solidFill>
              <a:schemeClr val="accent3">
                <a:lumMod val="75000"/>
              </a:schemeClr>
            </a:solidFill>
          </c:spPr>
          <c:invertIfNegative val="0"/>
          <c:dLbls>
            <c:txPr>
              <a:bodyPr/>
              <a:lstStyle/>
              <a:p>
                <a:pPr>
                  <a:defRPr lang="en-US"/>
                </a:pPr>
                <a:endParaRPr lang="en-US"/>
              </a:p>
            </c:txPr>
            <c:showLegendKey val="0"/>
            <c:showVal val="1"/>
            <c:showCatName val="0"/>
            <c:showSerName val="0"/>
            <c:showPercent val="0"/>
            <c:showBubbleSize val="0"/>
            <c:showLeaderLines val="0"/>
          </c:dLbls>
          <c:cat>
            <c:strRef>
              <c:f>Sheet1!$A$2:$A$3</c:f>
              <c:strCache>
                <c:ptCount val="2"/>
                <c:pt idx="0">
                  <c:v>Total Allocation for FY 2017-18</c:v>
                </c:pt>
                <c:pt idx="1">
                  <c:v>Utilization as on 31/03/2018</c:v>
                </c:pt>
              </c:strCache>
            </c:strRef>
          </c:cat>
          <c:val>
            <c:numRef>
              <c:f>Sheet1!$C$2:$C$3</c:f>
              <c:numCache>
                <c:formatCode>General</c:formatCode>
                <c:ptCount val="2"/>
                <c:pt idx="0" formatCode="0.00">
                  <c:v>355.7199999999998</c:v>
                </c:pt>
                <c:pt idx="1">
                  <c:v>336.91999999999979</c:v>
                </c:pt>
              </c:numCache>
            </c:numRef>
          </c:val>
        </c:ser>
        <c:dLbls>
          <c:showLegendKey val="0"/>
          <c:showVal val="0"/>
          <c:showCatName val="0"/>
          <c:showSerName val="0"/>
          <c:showPercent val="0"/>
          <c:showBubbleSize val="0"/>
        </c:dLbls>
        <c:gapWidth val="55"/>
        <c:overlap val="100"/>
        <c:axId val="138312704"/>
        <c:axId val="138318592"/>
      </c:barChart>
      <c:catAx>
        <c:axId val="138312704"/>
        <c:scaling>
          <c:orientation val="minMax"/>
        </c:scaling>
        <c:delete val="0"/>
        <c:axPos val="b"/>
        <c:majorTickMark val="none"/>
        <c:minorTickMark val="none"/>
        <c:tickLblPos val="nextTo"/>
        <c:txPr>
          <a:bodyPr/>
          <a:lstStyle/>
          <a:p>
            <a:pPr>
              <a:defRPr lang="en-US" sz="1600"/>
            </a:pPr>
            <a:endParaRPr lang="en-US"/>
          </a:p>
        </c:txPr>
        <c:crossAx val="138318592"/>
        <c:crosses val="autoZero"/>
        <c:auto val="1"/>
        <c:lblAlgn val="ctr"/>
        <c:lblOffset val="100"/>
        <c:noMultiLvlLbl val="0"/>
      </c:catAx>
      <c:valAx>
        <c:axId val="138318592"/>
        <c:scaling>
          <c:orientation val="minMax"/>
        </c:scaling>
        <c:delete val="0"/>
        <c:axPos val="l"/>
        <c:majorGridlines/>
        <c:numFmt formatCode="0.00" sourceLinked="1"/>
        <c:majorTickMark val="none"/>
        <c:minorTickMark val="none"/>
        <c:tickLblPos val="nextTo"/>
        <c:txPr>
          <a:bodyPr/>
          <a:lstStyle/>
          <a:p>
            <a:pPr>
              <a:defRPr lang="en-US"/>
            </a:pPr>
            <a:endParaRPr lang="en-US"/>
          </a:p>
        </c:txPr>
        <c:crossAx val="138312704"/>
        <c:crosses val="autoZero"/>
        <c:crossBetween val="between"/>
      </c:valAx>
    </c:plotArea>
    <c:legend>
      <c:legendPos val="r"/>
      <c:layout>
        <c:manualLayout>
          <c:xMode val="edge"/>
          <c:yMode val="edge"/>
          <c:x val="0.75139977587071283"/>
          <c:y val="0.40951838232934962"/>
          <c:w val="0.2486002241292872"/>
          <c:h val="0.25594260375154831"/>
        </c:manualLayout>
      </c:layout>
      <c:overlay val="0"/>
      <c:txPr>
        <a:bodyPr/>
        <a:lstStyle/>
        <a:p>
          <a:pPr>
            <a:defRPr lang="en-US"/>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2"/>
    </mc:Choice>
    <mc:Fallback>
      <c:style val="22"/>
    </mc:Fallback>
  </mc:AlternateContent>
  <c:chart>
    <c:autoTitleDeleted val="1"/>
    <c:plotArea>
      <c:layout/>
      <c:barChart>
        <c:barDir val="col"/>
        <c:grouping val="clustered"/>
        <c:varyColors val="0"/>
        <c:ser>
          <c:idx val="0"/>
          <c:order val="0"/>
          <c:tx>
            <c:strRef>
              <c:f>Sheet1!$B$1</c:f>
              <c:strCache>
                <c:ptCount val="1"/>
                <c:pt idx="0">
                  <c:v>(In Lakhs)</c:v>
                </c:pt>
              </c:strCache>
            </c:strRef>
          </c:tx>
          <c:spPr>
            <a:solidFill>
              <a:schemeClr val="accent1">
                <a:lumMod val="75000"/>
              </a:schemeClr>
            </a:solidFill>
          </c:spPr>
          <c:invertIfNegative val="0"/>
          <c:dLbls>
            <c:txPr>
              <a:bodyPr/>
              <a:lstStyle/>
              <a:p>
                <a:pPr>
                  <a:defRPr lang="en-US"/>
                </a:pPr>
                <a:endParaRPr lang="en-US"/>
              </a:p>
            </c:txPr>
            <c:showLegendKey val="0"/>
            <c:showVal val="1"/>
            <c:showCatName val="0"/>
            <c:showSerName val="0"/>
            <c:showPercent val="0"/>
            <c:showBubbleSize val="0"/>
            <c:showLeaderLines val="0"/>
          </c:dLbls>
          <c:cat>
            <c:strRef>
              <c:f>Sheet1!$A$2:$A$4</c:f>
              <c:strCache>
                <c:ptCount val="3"/>
                <c:pt idx="0">
                  <c:v>Allocation for 2017-18</c:v>
                </c:pt>
                <c:pt idx="1">
                  <c:v>Bill Raised by FCI upto 31/03/2018</c:v>
                </c:pt>
                <c:pt idx="2">
                  <c:v>Payment made to FCI</c:v>
                </c:pt>
              </c:strCache>
            </c:strRef>
          </c:cat>
          <c:val>
            <c:numRef>
              <c:f>Sheet1!$B$2:$B$4</c:f>
              <c:numCache>
                <c:formatCode>0.00</c:formatCode>
                <c:ptCount val="3"/>
                <c:pt idx="0" formatCode="General">
                  <c:v>19.670000000000005</c:v>
                </c:pt>
                <c:pt idx="1">
                  <c:v>19.670000000000005</c:v>
                </c:pt>
                <c:pt idx="2">
                  <c:v>19.670000000000005</c:v>
                </c:pt>
              </c:numCache>
            </c:numRef>
          </c:val>
        </c:ser>
        <c:dLbls>
          <c:showLegendKey val="0"/>
          <c:showVal val="0"/>
          <c:showCatName val="0"/>
          <c:showSerName val="0"/>
          <c:showPercent val="0"/>
          <c:showBubbleSize val="0"/>
        </c:dLbls>
        <c:gapWidth val="150"/>
        <c:axId val="107303296"/>
        <c:axId val="107304832"/>
      </c:barChart>
      <c:catAx>
        <c:axId val="107303296"/>
        <c:scaling>
          <c:orientation val="minMax"/>
        </c:scaling>
        <c:delete val="0"/>
        <c:axPos val="b"/>
        <c:numFmt formatCode="General" sourceLinked="1"/>
        <c:majorTickMark val="none"/>
        <c:minorTickMark val="none"/>
        <c:tickLblPos val="nextTo"/>
        <c:txPr>
          <a:bodyPr/>
          <a:lstStyle/>
          <a:p>
            <a:pPr>
              <a:defRPr lang="en-US" sz="1600"/>
            </a:pPr>
            <a:endParaRPr lang="en-US"/>
          </a:p>
        </c:txPr>
        <c:crossAx val="107304832"/>
        <c:crosses val="autoZero"/>
        <c:auto val="1"/>
        <c:lblAlgn val="ctr"/>
        <c:lblOffset val="100"/>
        <c:noMultiLvlLbl val="0"/>
      </c:catAx>
      <c:valAx>
        <c:axId val="107304832"/>
        <c:scaling>
          <c:orientation val="minMax"/>
        </c:scaling>
        <c:delete val="0"/>
        <c:axPos val="l"/>
        <c:majorGridlines/>
        <c:numFmt formatCode="General" sourceLinked="1"/>
        <c:majorTickMark val="none"/>
        <c:minorTickMark val="none"/>
        <c:tickLblPos val="nextTo"/>
        <c:txPr>
          <a:bodyPr/>
          <a:lstStyle/>
          <a:p>
            <a:pPr>
              <a:defRPr lang="en-US"/>
            </a:pPr>
            <a:endParaRPr lang="en-US"/>
          </a:p>
        </c:txPr>
        <c:crossAx val="10730329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119434395024968E-2"/>
          <c:y val="4.8446910045335419E-2"/>
          <c:w val="0.80261982454895864"/>
          <c:h val="0.78023502743975182"/>
        </c:manualLayout>
      </c:layout>
      <c:barChart>
        <c:barDir val="col"/>
        <c:grouping val="clustered"/>
        <c:varyColors val="0"/>
        <c:ser>
          <c:idx val="0"/>
          <c:order val="0"/>
          <c:tx>
            <c:strRef>
              <c:f>Sheet1!$B$1</c:f>
              <c:strCache>
                <c:ptCount val="1"/>
                <c:pt idx="0">
                  <c:v>Central Assistance</c:v>
                </c:pt>
              </c:strCache>
            </c:strRef>
          </c:tx>
          <c:spPr>
            <a:solidFill>
              <a:schemeClr val="accent5">
                <a:lumMod val="75000"/>
              </a:schemeClr>
            </a:solidFill>
          </c:spPr>
          <c:invertIfNegative val="0"/>
          <c:dLbls>
            <c:dLbl>
              <c:idx val="0"/>
              <c:layout>
                <c:manualLayout>
                  <c:x val="1.5532706469943685E-3"/>
                  <c:y val="6.0606060606060623E-3"/>
                </c:manualLayout>
              </c:layout>
              <c:showLegendKey val="0"/>
              <c:showVal val="1"/>
              <c:showCatName val="0"/>
              <c:showSerName val="0"/>
              <c:showPercent val="0"/>
              <c:showBubbleSize val="0"/>
            </c:dLbl>
            <c:dLbl>
              <c:idx val="1"/>
              <c:layout>
                <c:manualLayout>
                  <c:x val="-1.5857605177993519E-3"/>
                  <c:y val="6.0606060606060623E-3"/>
                </c:manualLayout>
              </c:layout>
              <c:showLegendKey val="0"/>
              <c:showVal val="1"/>
              <c:showCatName val="0"/>
              <c:showSerName val="0"/>
              <c:showPercent val="0"/>
              <c:showBubbleSize val="0"/>
            </c:dLbl>
            <c:dLbl>
              <c:idx val="2"/>
              <c:layout>
                <c:manualLayout>
                  <c:x val="-3.3010982850444682E-3"/>
                  <c:y val="1.2121212121212118E-2"/>
                </c:manualLayout>
              </c:layout>
              <c:showLegendKey val="0"/>
              <c:showVal val="1"/>
              <c:showCatName val="0"/>
              <c:showSerName val="0"/>
              <c:showPercent val="0"/>
              <c:showBubbleSize val="0"/>
            </c:dLbl>
            <c:txPr>
              <a:bodyPr/>
              <a:lstStyle/>
              <a:p>
                <a:pPr>
                  <a:defRPr lang="en-US"/>
                </a:pPr>
                <a:endParaRPr lang="en-US"/>
              </a:p>
            </c:txPr>
            <c:showLegendKey val="0"/>
            <c:showVal val="1"/>
            <c:showCatName val="0"/>
            <c:showSerName val="0"/>
            <c:showPercent val="0"/>
            <c:showBubbleSize val="0"/>
            <c:showLeaderLines val="0"/>
          </c:dLbls>
          <c:cat>
            <c:strRef>
              <c:f>Sheet1!$A$2:$A$4</c:f>
              <c:strCache>
                <c:ptCount val="3"/>
                <c:pt idx="0">
                  <c:v>Allocation for FY 2017-18</c:v>
                </c:pt>
                <c:pt idx="1">
                  <c:v>Fund released </c:v>
                </c:pt>
                <c:pt idx="2">
                  <c:v>Expenditure against annual allocation as on 31/03/2018</c:v>
                </c:pt>
              </c:strCache>
            </c:strRef>
          </c:cat>
          <c:val>
            <c:numRef>
              <c:f>Sheet1!$B$2:$B$4</c:f>
              <c:numCache>
                <c:formatCode>General</c:formatCode>
                <c:ptCount val="3"/>
                <c:pt idx="0">
                  <c:v>285.08999999999975</c:v>
                </c:pt>
                <c:pt idx="1">
                  <c:v>285.08999999999975</c:v>
                </c:pt>
                <c:pt idx="2">
                  <c:v>270.32</c:v>
                </c:pt>
              </c:numCache>
            </c:numRef>
          </c:val>
        </c:ser>
        <c:ser>
          <c:idx val="1"/>
          <c:order val="1"/>
          <c:tx>
            <c:strRef>
              <c:f>Sheet1!$C$1</c:f>
              <c:strCache>
                <c:ptCount val="1"/>
                <c:pt idx="0">
                  <c:v>UT Fund</c:v>
                </c:pt>
              </c:strCache>
            </c:strRef>
          </c:tx>
          <c:spPr>
            <a:solidFill>
              <a:schemeClr val="accent6">
                <a:lumMod val="60000"/>
                <a:lumOff val="40000"/>
              </a:schemeClr>
            </a:solidFill>
          </c:spPr>
          <c:invertIfNegative val="0"/>
          <c:dLbls>
            <c:dLbl>
              <c:idx val="0"/>
              <c:layout>
                <c:manualLayout>
                  <c:x val="-3.2362459546925572E-3"/>
                  <c:y val="1.2121212121212106E-2"/>
                </c:manualLayout>
              </c:layout>
              <c:showLegendKey val="0"/>
              <c:showVal val="1"/>
              <c:showCatName val="0"/>
              <c:showSerName val="0"/>
              <c:showPercent val="0"/>
              <c:showBubbleSize val="0"/>
            </c:dLbl>
            <c:dLbl>
              <c:idx val="1"/>
              <c:layout>
                <c:manualLayout>
                  <c:x val="3.3334607445914067E-3"/>
                  <c:y val="1.5151515151515181E-2"/>
                </c:manualLayout>
              </c:layout>
              <c:showLegendKey val="0"/>
              <c:showVal val="1"/>
              <c:showCatName val="0"/>
              <c:showSerName val="0"/>
              <c:showPercent val="0"/>
              <c:showBubbleSize val="0"/>
            </c:dLbl>
            <c:dLbl>
              <c:idx val="2"/>
              <c:layout>
                <c:manualLayout>
                  <c:x val="1.5857605177993519E-3"/>
                  <c:y val="-2.7777456890225903E-17"/>
                </c:manualLayout>
              </c:layout>
              <c:showLegendKey val="0"/>
              <c:showVal val="1"/>
              <c:showCatName val="0"/>
              <c:showSerName val="0"/>
              <c:showPercent val="0"/>
              <c:showBubbleSize val="0"/>
            </c:dLbl>
            <c:txPr>
              <a:bodyPr/>
              <a:lstStyle/>
              <a:p>
                <a:pPr>
                  <a:defRPr lang="en-US"/>
                </a:pPr>
                <a:endParaRPr lang="en-US"/>
              </a:p>
            </c:txPr>
            <c:showLegendKey val="0"/>
            <c:showVal val="1"/>
            <c:showCatName val="0"/>
            <c:showSerName val="0"/>
            <c:showPercent val="0"/>
            <c:showBubbleSize val="0"/>
            <c:showLeaderLines val="0"/>
          </c:dLbls>
          <c:cat>
            <c:strRef>
              <c:f>Sheet1!$A$2:$A$4</c:f>
              <c:strCache>
                <c:ptCount val="3"/>
                <c:pt idx="0">
                  <c:v>Allocation for FY 2017-18</c:v>
                </c:pt>
                <c:pt idx="1">
                  <c:v>Fund released </c:v>
                </c:pt>
                <c:pt idx="2">
                  <c:v>Expenditure against annual allocation as on 31/03/2018</c:v>
                </c:pt>
              </c:strCache>
            </c:strRef>
          </c:cat>
          <c:val>
            <c:numRef>
              <c:f>Sheet1!$C$2:$C$4</c:f>
              <c:numCache>
                <c:formatCode>0.00</c:formatCode>
                <c:ptCount val="3"/>
                <c:pt idx="0" formatCode="General">
                  <c:v>343.56</c:v>
                </c:pt>
                <c:pt idx="1">
                  <c:v>343.56</c:v>
                </c:pt>
                <c:pt idx="2" formatCode="General">
                  <c:v>343.56</c:v>
                </c:pt>
              </c:numCache>
            </c:numRef>
          </c:val>
        </c:ser>
        <c:dLbls>
          <c:showLegendKey val="0"/>
          <c:showVal val="0"/>
          <c:showCatName val="0"/>
          <c:showSerName val="0"/>
          <c:showPercent val="0"/>
          <c:showBubbleSize val="0"/>
        </c:dLbls>
        <c:gapWidth val="55"/>
        <c:axId val="138343936"/>
        <c:axId val="138345472"/>
      </c:barChart>
      <c:catAx>
        <c:axId val="138343936"/>
        <c:scaling>
          <c:orientation val="minMax"/>
        </c:scaling>
        <c:delete val="0"/>
        <c:axPos val="b"/>
        <c:numFmt formatCode="General" sourceLinked="1"/>
        <c:majorTickMark val="none"/>
        <c:minorTickMark val="none"/>
        <c:tickLblPos val="nextTo"/>
        <c:txPr>
          <a:bodyPr/>
          <a:lstStyle/>
          <a:p>
            <a:pPr>
              <a:defRPr lang="en-US" sz="1500"/>
            </a:pPr>
            <a:endParaRPr lang="en-US"/>
          </a:p>
        </c:txPr>
        <c:crossAx val="138345472"/>
        <c:crosses val="autoZero"/>
        <c:auto val="1"/>
        <c:lblAlgn val="ctr"/>
        <c:lblOffset val="100"/>
        <c:noMultiLvlLbl val="0"/>
      </c:catAx>
      <c:valAx>
        <c:axId val="138345472"/>
        <c:scaling>
          <c:orientation val="minMax"/>
        </c:scaling>
        <c:delete val="0"/>
        <c:axPos val="l"/>
        <c:majorGridlines/>
        <c:numFmt formatCode="General" sourceLinked="1"/>
        <c:majorTickMark val="none"/>
        <c:minorTickMark val="none"/>
        <c:tickLblPos val="nextTo"/>
        <c:txPr>
          <a:bodyPr/>
          <a:lstStyle/>
          <a:p>
            <a:pPr>
              <a:defRPr lang="en-US"/>
            </a:pPr>
            <a:endParaRPr lang="en-US"/>
          </a:p>
        </c:txPr>
        <c:crossAx val="138343936"/>
        <c:crosses val="autoZero"/>
        <c:crossBetween val="between"/>
      </c:valAx>
    </c:plotArea>
    <c:legend>
      <c:legendPos val="r"/>
      <c:layout>
        <c:manualLayout>
          <c:xMode val="edge"/>
          <c:yMode val="edge"/>
          <c:x val="0.34924168262750926"/>
          <c:y val="3.4075161059413189E-2"/>
          <c:w val="0.52736845978364655"/>
          <c:h val="8.9425435456931546E-2"/>
        </c:manualLayout>
      </c:layout>
      <c:overlay val="0"/>
      <c:txPr>
        <a:bodyPr/>
        <a:lstStyle/>
        <a:p>
          <a:pPr>
            <a:defRPr lang="en-US" sz="18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201709682123068"/>
          <c:y val="4.7581786651668539E-2"/>
          <c:w val="0.6950257606688085"/>
          <c:h val="0.67376991938508157"/>
        </c:manualLayout>
      </c:layout>
      <c:barChart>
        <c:barDir val="col"/>
        <c:grouping val="stacked"/>
        <c:varyColors val="0"/>
        <c:ser>
          <c:idx val="0"/>
          <c:order val="0"/>
          <c:tx>
            <c:strRef>
              <c:f>Sheet1!$B$1</c:f>
              <c:strCache>
                <c:ptCount val="1"/>
                <c:pt idx="0">
                  <c:v>Primary Stage</c:v>
                </c:pt>
              </c:strCache>
            </c:strRef>
          </c:tx>
          <c:invertIfNegative val="0"/>
          <c:dLbls>
            <c:txPr>
              <a:bodyPr/>
              <a:lstStyle/>
              <a:p>
                <a:pPr>
                  <a:defRPr lang="en-US"/>
                </a:pPr>
                <a:endParaRPr lang="en-US"/>
              </a:p>
            </c:txPr>
            <c:showLegendKey val="0"/>
            <c:showVal val="1"/>
            <c:showCatName val="0"/>
            <c:showSerName val="0"/>
            <c:showPercent val="0"/>
            <c:showBubbleSize val="0"/>
            <c:showLeaderLines val="0"/>
          </c:dLbls>
          <c:cat>
            <c:strRef>
              <c:f>Sheet1!$A$2:$A$4</c:f>
              <c:strCache>
                <c:ptCount val="3"/>
                <c:pt idx="0">
                  <c:v>Allocation for FY 2017-18</c:v>
                </c:pt>
                <c:pt idx="1">
                  <c:v>Fund Released by GOI</c:v>
                </c:pt>
                <c:pt idx="2">
                  <c:v>Expenditure as on 31/03/2018</c:v>
                </c:pt>
              </c:strCache>
            </c:strRef>
          </c:cat>
          <c:val>
            <c:numRef>
              <c:f>Sheet1!$B$2:$B$4</c:f>
              <c:numCache>
                <c:formatCode>0.00</c:formatCode>
                <c:ptCount val="3"/>
                <c:pt idx="0">
                  <c:v>29.8</c:v>
                </c:pt>
                <c:pt idx="1">
                  <c:v>29.8</c:v>
                </c:pt>
                <c:pt idx="2">
                  <c:v>29.8</c:v>
                </c:pt>
              </c:numCache>
            </c:numRef>
          </c:val>
        </c:ser>
        <c:ser>
          <c:idx val="1"/>
          <c:order val="1"/>
          <c:tx>
            <c:strRef>
              <c:f>Sheet1!$C$1</c:f>
              <c:strCache>
                <c:ptCount val="1"/>
                <c:pt idx="0">
                  <c:v>Upper Primary Stage</c:v>
                </c:pt>
              </c:strCache>
            </c:strRef>
          </c:tx>
          <c:invertIfNegative val="0"/>
          <c:dLbls>
            <c:txPr>
              <a:bodyPr/>
              <a:lstStyle/>
              <a:p>
                <a:pPr>
                  <a:defRPr lang="en-US"/>
                </a:pPr>
                <a:endParaRPr lang="en-US"/>
              </a:p>
            </c:txPr>
            <c:showLegendKey val="0"/>
            <c:showVal val="1"/>
            <c:showCatName val="0"/>
            <c:showSerName val="0"/>
            <c:showPercent val="0"/>
            <c:showBubbleSize val="0"/>
            <c:showLeaderLines val="0"/>
          </c:dLbls>
          <c:cat>
            <c:strRef>
              <c:f>Sheet1!$A$2:$A$4</c:f>
              <c:strCache>
                <c:ptCount val="3"/>
                <c:pt idx="0">
                  <c:v>Allocation for FY 2017-18</c:v>
                </c:pt>
                <c:pt idx="1">
                  <c:v>Fund Released by GOI</c:v>
                </c:pt>
                <c:pt idx="2">
                  <c:v>Expenditure as on 31/03/2018</c:v>
                </c:pt>
              </c:strCache>
            </c:strRef>
          </c:cat>
          <c:val>
            <c:numRef>
              <c:f>Sheet1!$C$2:$C$4</c:f>
              <c:numCache>
                <c:formatCode>General</c:formatCode>
                <c:ptCount val="3"/>
                <c:pt idx="0">
                  <c:v>42.3</c:v>
                </c:pt>
                <c:pt idx="1">
                  <c:v>42.3</c:v>
                </c:pt>
                <c:pt idx="2">
                  <c:v>42.3</c:v>
                </c:pt>
              </c:numCache>
            </c:numRef>
          </c:val>
        </c:ser>
        <c:dLbls>
          <c:showLegendKey val="0"/>
          <c:showVal val="0"/>
          <c:showCatName val="0"/>
          <c:showSerName val="0"/>
          <c:showPercent val="0"/>
          <c:showBubbleSize val="0"/>
        </c:dLbls>
        <c:gapWidth val="55"/>
        <c:overlap val="100"/>
        <c:axId val="176904832"/>
        <c:axId val="176910720"/>
      </c:barChart>
      <c:catAx>
        <c:axId val="176904832"/>
        <c:scaling>
          <c:orientation val="minMax"/>
        </c:scaling>
        <c:delete val="0"/>
        <c:axPos val="b"/>
        <c:numFmt formatCode="General" sourceLinked="1"/>
        <c:majorTickMark val="none"/>
        <c:minorTickMark val="none"/>
        <c:tickLblPos val="nextTo"/>
        <c:txPr>
          <a:bodyPr/>
          <a:lstStyle/>
          <a:p>
            <a:pPr>
              <a:defRPr lang="en-US"/>
            </a:pPr>
            <a:endParaRPr lang="en-US"/>
          </a:p>
        </c:txPr>
        <c:crossAx val="176910720"/>
        <c:crosses val="autoZero"/>
        <c:auto val="1"/>
        <c:lblAlgn val="ctr"/>
        <c:lblOffset val="100"/>
        <c:noMultiLvlLbl val="0"/>
      </c:catAx>
      <c:valAx>
        <c:axId val="176910720"/>
        <c:scaling>
          <c:orientation val="minMax"/>
        </c:scaling>
        <c:delete val="0"/>
        <c:axPos val="l"/>
        <c:majorGridlines/>
        <c:numFmt formatCode="0.00" sourceLinked="1"/>
        <c:majorTickMark val="none"/>
        <c:minorTickMark val="none"/>
        <c:tickLblPos val="nextTo"/>
        <c:txPr>
          <a:bodyPr/>
          <a:lstStyle/>
          <a:p>
            <a:pPr>
              <a:defRPr lang="en-US"/>
            </a:pPr>
            <a:endParaRPr lang="en-US"/>
          </a:p>
        </c:txPr>
        <c:crossAx val="176904832"/>
        <c:crosses val="autoZero"/>
        <c:crossBetween val="between"/>
      </c:valAx>
    </c:plotArea>
    <c:legend>
      <c:legendPos val="r"/>
      <c:layout>
        <c:manualLayout>
          <c:xMode val="edge"/>
          <c:yMode val="edge"/>
          <c:x val="0.8506905560416087"/>
          <c:y val="0.229895247469067"/>
          <c:w val="0.14776623408185183"/>
          <c:h val="0.51639998125234121"/>
        </c:manualLayout>
      </c:layout>
      <c:overlay val="0"/>
      <c:txPr>
        <a:bodyPr/>
        <a:lstStyle/>
        <a:p>
          <a:pPr>
            <a:defRPr lang="en-US"/>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barChart>
        <c:barDir val="col"/>
        <c:grouping val="clustered"/>
        <c:varyColors val="0"/>
        <c:ser>
          <c:idx val="0"/>
          <c:order val="0"/>
          <c:tx>
            <c:strRef>
              <c:f>Sheet1!$B$1</c:f>
              <c:strCache>
                <c:ptCount val="1"/>
                <c:pt idx="0">
                  <c:v>(in Lakhs)</c:v>
                </c:pt>
              </c:strCache>
            </c:strRef>
          </c:tx>
          <c:invertIfNegative val="0"/>
          <c:dLbls>
            <c:dLbl>
              <c:idx val="0"/>
              <c:layout>
                <c:manualLayout>
                  <c:x val="-4.6728971962617027E-3"/>
                  <c:y val="0.28524046434494366"/>
                </c:manualLayout>
              </c:layout>
              <c:showLegendKey val="0"/>
              <c:showVal val="1"/>
              <c:showCatName val="0"/>
              <c:showSerName val="0"/>
              <c:showPercent val="0"/>
              <c:showBubbleSize val="0"/>
            </c:dLbl>
            <c:dLbl>
              <c:idx val="1"/>
              <c:layout>
                <c:manualLayout>
                  <c:x val="-7.7881619937694479E-3"/>
                  <c:y val="0.28524046434494366"/>
                </c:manualLayout>
              </c:layout>
              <c:showLegendKey val="0"/>
              <c:showVal val="1"/>
              <c:showCatName val="0"/>
              <c:showSerName val="0"/>
              <c:showPercent val="0"/>
              <c:showBubbleSize val="0"/>
            </c:dLbl>
            <c:dLbl>
              <c:idx val="2"/>
              <c:layout>
                <c:manualLayout>
                  <c:x val="0"/>
                  <c:y val="0.19568822553897186"/>
                </c:manualLayout>
              </c:layout>
              <c:showLegendKey val="0"/>
              <c:showVal val="1"/>
              <c:showCatName val="0"/>
              <c:showSerName val="0"/>
              <c:showPercent val="0"/>
              <c:showBubbleSize val="0"/>
            </c:dLbl>
            <c:txPr>
              <a:bodyPr/>
              <a:lstStyle/>
              <a:p>
                <a:pPr>
                  <a:defRPr lang="en-US" b="1"/>
                </a:pPr>
                <a:endParaRPr lang="en-US"/>
              </a:p>
            </c:txPr>
            <c:showLegendKey val="0"/>
            <c:showVal val="1"/>
            <c:showCatName val="0"/>
            <c:showSerName val="0"/>
            <c:showPercent val="0"/>
            <c:showBubbleSize val="0"/>
            <c:showLeaderLines val="0"/>
          </c:dLbls>
          <c:cat>
            <c:strRef>
              <c:f>Sheet1!$A$2:$A$4</c:f>
              <c:strCache>
                <c:ptCount val="3"/>
                <c:pt idx="0">
                  <c:v>Allocation   for             FY 2017-18</c:v>
                </c:pt>
                <c:pt idx="1">
                  <c:v>Fund released by GOI</c:v>
                </c:pt>
                <c:pt idx="2">
                  <c:v>Expenditure as on 31/03/2018</c:v>
                </c:pt>
              </c:strCache>
            </c:strRef>
          </c:cat>
          <c:val>
            <c:numRef>
              <c:f>Sheet1!$B$2:$B$4</c:f>
              <c:numCache>
                <c:formatCode>General</c:formatCode>
                <c:ptCount val="3"/>
                <c:pt idx="0">
                  <c:v>6.8599999999999985</c:v>
                </c:pt>
                <c:pt idx="1">
                  <c:v>6.8599999999999985</c:v>
                </c:pt>
                <c:pt idx="2">
                  <c:v>6.8199999999999985</c:v>
                </c:pt>
              </c:numCache>
            </c:numRef>
          </c:val>
        </c:ser>
        <c:dLbls>
          <c:showLegendKey val="0"/>
          <c:showVal val="0"/>
          <c:showCatName val="0"/>
          <c:showSerName val="0"/>
          <c:showPercent val="0"/>
          <c:showBubbleSize val="0"/>
        </c:dLbls>
        <c:gapWidth val="150"/>
        <c:axId val="176946176"/>
        <c:axId val="200962816"/>
      </c:barChart>
      <c:catAx>
        <c:axId val="176946176"/>
        <c:scaling>
          <c:orientation val="minMax"/>
        </c:scaling>
        <c:delete val="0"/>
        <c:axPos val="b"/>
        <c:numFmt formatCode="General" sourceLinked="1"/>
        <c:majorTickMark val="none"/>
        <c:minorTickMark val="none"/>
        <c:tickLblPos val="nextTo"/>
        <c:txPr>
          <a:bodyPr/>
          <a:lstStyle/>
          <a:p>
            <a:pPr>
              <a:defRPr lang="en-US" sz="1600"/>
            </a:pPr>
            <a:endParaRPr lang="en-US"/>
          </a:p>
        </c:txPr>
        <c:crossAx val="200962816"/>
        <c:crosses val="autoZero"/>
        <c:auto val="1"/>
        <c:lblAlgn val="ctr"/>
        <c:lblOffset val="100"/>
        <c:noMultiLvlLbl val="0"/>
      </c:catAx>
      <c:valAx>
        <c:axId val="200962816"/>
        <c:scaling>
          <c:orientation val="minMax"/>
        </c:scaling>
        <c:delete val="0"/>
        <c:axPos val="l"/>
        <c:majorGridlines/>
        <c:numFmt formatCode="General" sourceLinked="1"/>
        <c:majorTickMark val="none"/>
        <c:minorTickMark val="none"/>
        <c:tickLblPos val="nextTo"/>
        <c:txPr>
          <a:bodyPr/>
          <a:lstStyle/>
          <a:p>
            <a:pPr>
              <a:defRPr lang="en-US"/>
            </a:pPr>
            <a:endParaRPr lang="en-US"/>
          </a:p>
        </c:txPr>
        <c:crossAx val="176946176"/>
        <c:crosses val="autoZero"/>
        <c:crossBetween val="between"/>
      </c:valAx>
    </c:plotArea>
    <c:legend>
      <c:legendPos val="r"/>
      <c:layout>
        <c:manualLayout>
          <c:xMode val="edge"/>
          <c:yMode val="edge"/>
          <c:x val="0.82083609291829174"/>
          <c:y val="2.2793904493281582E-2"/>
          <c:w val="0.14975212794662349"/>
          <c:h val="9.2057037646413584E-2"/>
        </c:manualLayout>
      </c:layout>
      <c:overlay val="0"/>
      <c:txPr>
        <a:bodyPr/>
        <a:lstStyle/>
        <a:p>
          <a:pPr>
            <a:defRPr lang="en-US" b="1" i="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barChart>
        <c:barDir val="col"/>
        <c:grouping val="clustered"/>
        <c:varyColors val="0"/>
        <c:ser>
          <c:idx val="0"/>
          <c:order val="0"/>
          <c:tx>
            <c:strRef>
              <c:f>Sheet1!$B$1</c:f>
              <c:strCache>
                <c:ptCount val="1"/>
                <c:pt idx="0">
                  <c:v>(in Lakhs)</c:v>
                </c:pt>
              </c:strCache>
            </c:strRef>
          </c:tx>
          <c:invertIfNegative val="0"/>
          <c:dLbls>
            <c:dLbl>
              <c:idx val="0"/>
              <c:layout>
                <c:manualLayout>
                  <c:x val="-4.6728971962617027E-3"/>
                  <c:y val="0.23548922056384744"/>
                </c:manualLayout>
              </c:layout>
              <c:showLegendKey val="0"/>
              <c:showVal val="1"/>
              <c:showCatName val="0"/>
              <c:showSerName val="0"/>
              <c:showPercent val="0"/>
              <c:showBubbleSize val="0"/>
            </c:dLbl>
            <c:dLbl>
              <c:idx val="1"/>
              <c:layout>
                <c:manualLayout>
                  <c:x val="5.7112528185511196E-17"/>
                  <c:y val="0.23548922056384744"/>
                </c:manualLayout>
              </c:layout>
              <c:showLegendKey val="0"/>
              <c:showVal val="1"/>
              <c:showCatName val="0"/>
              <c:showSerName val="0"/>
              <c:showPercent val="0"/>
              <c:showBubbleSize val="0"/>
            </c:dLbl>
            <c:dLbl>
              <c:idx val="2"/>
              <c:layout>
                <c:manualLayout>
                  <c:x val="0"/>
                  <c:y val="0.20563847429519094"/>
                </c:manualLayout>
              </c:layout>
              <c:showLegendKey val="0"/>
              <c:showVal val="1"/>
              <c:showCatName val="0"/>
              <c:showSerName val="0"/>
              <c:showPercent val="0"/>
              <c:showBubbleSize val="0"/>
            </c:dLbl>
            <c:txPr>
              <a:bodyPr/>
              <a:lstStyle/>
              <a:p>
                <a:pPr>
                  <a:defRPr lang="en-US" b="1"/>
                </a:pPr>
                <a:endParaRPr lang="en-US"/>
              </a:p>
            </c:txPr>
            <c:showLegendKey val="0"/>
            <c:showVal val="1"/>
            <c:showCatName val="0"/>
            <c:showSerName val="0"/>
            <c:showPercent val="0"/>
            <c:showBubbleSize val="0"/>
            <c:showLeaderLines val="0"/>
          </c:dLbls>
          <c:cat>
            <c:strRef>
              <c:f>Sheet1!$A$2:$A$4</c:f>
              <c:strCache>
                <c:ptCount val="3"/>
                <c:pt idx="0">
                  <c:v>Allocation for                FY 2017-18</c:v>
                </c:pt>
                <c:pt idx="1">
                  <c:v>Fund released by          GOI </c:v>
                </c:pt>
                <c:pt idx="2">
                  <c:v>Expenditure                   as on 31/03/2018</c:v>
                </c:pt>
              </c:strCache>
            </c:strRef>
          </c:cat>
          <c:val>
            <c:numRef>
              <c:f>Sheet1!$B$2:$B$4</c:f>
              <c:numCache>
                <c:formatCode>General</c:formatCode>
                <c:ptCount val="3"/>
                <c:pt idx="0">
                  <c:v>4.9300000000000024</c:v>
                </c:pt>
                <c:pt idx="1">
                  <c:v>4.9300000000000024</c:v>
                </c:pt>
                <c:pt idx="2" formatCode="0.00">
                  <c:v>4.91</c:v>
                </c:pt>
              </c:numCache>
            </c:numRef>
          </c:val>
        </c:ser>
        <c:dLbls>
          <c:showLegendKey val="0"/>
          <c:showVal val="0"/>
          <c:showCatName val="0"/>
          <c:showSerName val="0"/>
          <c:showPercent val="0"/>
          <c:showBubbleSize val="0"/>
        </c:dLbls>
        <c:gapWidth val="150"/>
        <c:axId val="200994176"/>
        <c:axId val="201024640"/>
      </c:barChart>
      <c:catAx>
        <c:axId val="200994176"/>
        <c:scaling>
          <c:orientation val="minMax"/>
        </c:scaling>
        <c:delete val="0"/>
        <c:axPos val="b"/>
        <c:numFmt formatCode="General" sourceLinked="1"/>
        <c:majorTickMark val="none"/>
        <c:minorTickMark val="none"/>
        <c:tickLblPos val="nextTo"/>
        <c:txPr>
          <a:bodyPr/>
          <a:lstStyle/>
          <a:p>
            <a:pPr>
              <a:defRPr lang="en-US" sz="1600"/>
            </a:pPr>
            <a:endParaRPr lang="en-US"/>
          </a:p>
        </c:txPr>
        <c:crossAx val="201024640"/>
        <c:crosses val="autoZero"/>
        <c:auto val="1"/>
        <c:lblAlgn val="ctr"/>
        <c:lblOffset val="100"/>
        <c:noMultiLvlLbl val="0"/>
      </c:catAx>
      <c:valAx>
        <c:axId val="201024640"/>
        <c:scaling>
          <c:orientation val="minMax"/>
        </c:scaling>
        <c:delete val="0"/>
        <c:axPos val="l"/>
        <c:majorGridlines/>
        <c:numFmt formatCode="General" sourceLinked="1"/>
        <c:majorTickMark val="none"/>
        <c:minorTickMark val="none"/>
        <c:tickLblPos val="nextTo"/>
        <c:txPr>
          <a:bodyPr/>
          <a:lstStyle/>
          <a:p>
            <a:pPr>
              <a:defRPr lang="en-US"/>
            </a:pPr>
            <a:endParaRPr lang="en-US"/>
          </a:p>
        </c:txPr>
        <c:crossAx val="200994176"/>
        <c:crosses val="autoZero"/>
        <c:crossBetween val="between"/>
      </c:valAx>
    </c:plotArea>
    <c:legend>
      <c:legendPos val="r"/>
      <c:layout/>
      <c:overlay val="0"/>
      <c:txPr>
        <a:bodyPr/>
        <a:lstStyle/>
        <a:p>
          <a:pPr>
            <a:defRPr lang="en-US" b="1" i="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58E0D7-2087-422C-9C0B-5A41C8F88F2D}" type="doc">
      <dgm:prSet loTypeId="urn:microsoft.com/office/officeart/2005/8/layout/process2" loCatId="process" qsTypeId="urn:microsoft.com/office/officeart/2005/8/quickstyle/3d1" qsCatId="3D" csTypeId="urn:microsoft.com/office/officeart/2005/8/colors/colorful1#1" csCatId="colorful" phldr="1"/>
      <dgm:spPr/>
      <dgm:t>
        <a:bodyPr/>
        <a:lstStyle/>
        <a:p>
          <a:endParaRPr lang="en-US"/>
        </a:p>
      </dgm:t>
    </dgm:pt>
    <dgm:pt modelId="{CEEB2B5F-9165-4F2E-BE58-F2477B327296}">
      <dgm:prSet phldrT="[Text]" custT="1"/>
      <dgm:spPr/>
      <dgm:t>
        <a:bodyPr/>
        <a:lstStyle/>
        <a:p>
          <a:r>
            <a:rPr lang="en-US" sz="1800" b="1" dirty="0" smtClean="0">
              <a:latin typeface="Times New Roman" pitchFamily="18" charset="0"/>
              <a:cs typeface="Times New Roman" pitchFamily="18" charset="0"/>
            </a:rPr>
            <a:t>Chief Secretary , A &amp; N Administration. </a:t>
          </a:r>
        </a:p>
        <a:p>
          <a:r>
            <a:rPr lang="en-US" sz="1800" b="1" dirty="0" smtClean="0">
              <a:latin typeface="Times New Roman" pitchFamily="18" charset="0"/>
              <a:cs typeface="Times New Roman" pitchFamily="18" charset="0"/>
            </a:rPr>
            <a:t>/ Chairman SSMC</a:t>
          </a:r>
          <a:endParaRPr lang="en-US" sz="1800" dirty="0">
            <a:latin typeface="Times New Roman" pitchFamily="18" charset="0"/>
            <a:cs typeface="Times New Roman" pitchFamily="18" charset="0"/>
          </a:endParaRPr>
        </a:p>
      </dgm:t>
    </dgm:pt>
    <dgm:pt modelId="{D9A571A4-49DB-4882-A10B-B65311E18678}" type="parTrans" cxnId="{8FA67AF9-1F35-49B1-9523-2CDD2F92EEFD}">
      <dgm:prSet/>
      <dgm:spPr/>
      <dgm:t>
        <a:bodyPr/>
        <a:lstStyle/>
        <a:p>
          <a:endParaRPr lang="en-US" sz="1800">
            <a:solidFill>
              <a:schemeClr val="tx1"/>
            </a:solidFill>
            <a:latin typeface="Times New Roman" pitchFamily="18" charset="0"/>
            <a:cs typeface="Times New Roman" pitchFamily="18" charset="0"/>
          </a:endParaRPr>
        </a:p>
      </dgm:t>
    </dgm:pt>
    <dgm:pt modelId="{1185F54B-6129-4FC4-AD3C-524BFCE2D67F}" type="sibTrans" cxnId="{8FA67AF9-1F35-49B1-9523-2CDD2F92EEFD}">
      <dgm:prSet custT="1"/>
      <dgm:spPr/>
      <dgm:t>
        <a:bodyPr/>
        <a:lstStyle/>
        <a:p>
          <a:endParaRPr lang="en-US" sz="1800">
            <a:solidFill>
              <a:schemeClr val="tx1"/>
            </a:solidFill>
            <a:latin typeface="Times New Roman" pitchFamily="18" charset="0"/>
            <a:cs typeface="Times New Roman" pitchFamily="18" charset="0"/>
          </a:endParaRPr>
        </a:p>
      </dgm:t>
    </dgm:pt>
    <dgm:pt modelId="{87E8C2F4-F75F-4F75-A3DC-688B56C8F6A1}">
      <dgm:prSet phldrT="[Text]" custT="1"/>
      <dgm:spPr/>
      <dgm:t>
        <a:bodyPr/>
        <a:lstStyle/>
        <a:p>
          <a:r>
            <a:rPr lang="en-US" sz="1800" b="1" dirty="0" smtClean="0">
              <a:latin typeface="Times New Roman" pitchFamily="18" charset="0"/>
              <a:cs typeface="Times New Roman" pitchFamily="18" charset="0"/>
            </a:rPr>
            <a:t> Secretary (Education), A &amp; N </a:t>
          </a:r>
          <a:r>
            <a:rPr lang="en-US" sz="1800" b="1" dirty="0" err="1" smtClean="0">
              <a:latin typeface="Times New Roman" pitchFamily="18" charset="0"/>
              <a:cs typeface="Times New Roman" pitchFamily="18" charset="0"/>
            </a:rPr>
            <a:t>Admn</a:t>
          </a:r>
          <a:r>
            <a:rPr lang="en-US" sz="1800" b="1"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dgm:t>
    </dgm:pt>
    <dgm:pt modelId="{76F32126-AA55-402D-A933-B054193746C2}" type="parTrans" cxnId="{3148BE78-3776-459E-B187-58BDF7296153}">
      <dgm:prSet/>
      <dgm:spPr/>
      <dgm:t>
        <a:bodyPr/>
        <a:lstStyle/>
        <a:p>
          <a:endParaRPr lang="en-US" sz="1800">
            <a:solidFill>
              <a:schemeClr val="tx1"/>
            </a:solidFill>
            <a:latin typeface="Times New Roman" pitchFamily="18" charset="0"/>
            <a:cs typeface="Times New Roman" pitchFamily="18" charset="0"/>
          </a:endParaRPr>
        </a:p>
      </dgm:t>
    </dgm:pt>
    <dgm:pt modelId="{8AA2A4A3-E5D4-4145-AAED-66E9F75C70D6}" type="sibTrans" cxnId="{3148BE78-3776-459E-B187-58BDF7296153}">
      <dgm:prSet custT="1"/>
      <dgm:spPr/>
      <dgm:t>
        <a:bodyPr/>
        <a:lstStyle/>
        <a:p>
          <a:endParaRPr lang="en-US" sz="1800">
            <a:solidFill>
              <a:schemeClr val="tx1"/>
            </a:solidFill>
            <a:latin typeface="Times New Roman" pitchFamily="18" charset="0"/>
            <a:cs typeface="Times New Roman" pitchFamily="18" charset="0"/>
          </a:endParaRPr>
        </a:p>
      </dgm:t>
    </dgm:pt>
    <dgm:pt modelId="{0AE2C4F9-C431-493E-A928-28C7BCC0B0B4}">
      <dgm:prSet phldrT="[Text]" custT="1"/>
      <dgm:spPr/>
      <dgm:t>
        <a:bodyPr/>
        <a:lstStyle/>
        <a:p>
          <a:r>
            <a:rPr lang="en-US" sz="1800" b="1" dirty="0" smtClean="0">
              <a:latin typeface="Times New Roman" pitchFamily="18" charset="0"/>
              <a:cs typeface="Times New Roman" pitchFamily="18" charset="0"/>
            </a:rPr>
            <a:t>Director (Education), A &amp; N </a:t>
          </a:r>
          <a:r>
            <a:rPr lang="en-US" sz="1800" b="1" dirty="0" err="1" smtClean="0">
              <a:latin typeface="Times New Roman" pitchFamily="18" charset="0"/>
              <a:cs typeface="Times New Roman" pitchFamily="18" charset="0"/>
            </a:rPr>
            <a:t>Admn</a:t>
          </a:r>
          <a:r>
            <a:rPr lang="en-US" sz="1800" b="1"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dgm:t>
    </dgm:pt>
    <dgm:pt modelId="{0E69112E-23EB-4AAE-A37F-ADFEEDFAB4F8}" type="parTrans" cxnId="{E21DE710-F815-4DA6-A34D-B9846BF25FB3}">
      <dgm:prSet/>
      <dgm:spPr/>
      <dgm:t>
        <a:bodyPr/>
        <a:lstStyle/>
        <a:p>
          <a:endParaRPr lang="en-US" sz="1800">
            <a:solidFill>
              <a:schemeClr val="tx1"/>
            </a:solidFill>
            <a:latin typeface="Times New Roman" pitchFamily="18" charset="0"/>
            <a:cs typeface="Times New Roman" pitchFamily="18" charset="0"/>
          </a:endParaRPr>
        </a:p>
      </dgm:t>
    </dgm:pt>
    <dgm:pt modelId="{9F8AFAA5-E400-405B-BE08-DA7702169F4B}" type="sibTrans" cxnId="{E21DE710-F815-4DA6-A34D-B9846BF25FB3}">
      <dgm:prSet custT="1"/>
      <dgm:spPr/>
      <dgm:t>
        <a:bodyPr/>
        <a:lstStyle/>
        <a:p>
          <a:endParaRPr lang="en-US" sz="1800">
            <a:solidFill>
              <a:schemeClr val="tx1"/>
            </a:solidFill>
            <a:latin typeface="Times New Roman" pitchFamily="18" charset="0"/>
            <a:cs typeface="Times New Roman" pitchFamily="18" charset="0"/>
          </a:endParaRPr>
        </a:p>
      </dgm:t>
    </dgm:pt>
    <dgm:pt modelId="{A1C0E4A9-9249-4DB5-97F4-C59CEC972C09}">
      <dgm:prSet phldrT="[Text]" custT="1"/>
      <dgm:spPr/>
      <dgm:t>
        <a:bodyPr/>
        <a:lstStyle/>
        <a:p>
          <a:r>
            <a:rPr lang="en-US" sz="1800" b="1" smtClean="0">
              <a:latin typeface="Times New Roman" pitchFamily="18" charset="0"/>
              <a:cs typeface="Times New Roman" pitchFamily="18" charset="0"/>
            </a:rPr>
            <a:t>Deputy Director Edn (Academics) / Nodal Officer (MDM)</a:t>
          </a:r>
          <a:endParaRPr lang="en-US" sz="1800" dirty="0">
            <a:latin typeface="Times New Roman" pitchFamily="18" charset="0"/>
            <a:cs typeface="Times New Roman" pitchFamily="18" charset="0"/>
          </a:endParaRPr>
        </a:p>
      </dgm:t>
    </dgm:pt>
    <dgm:pt modelId="{5433E19D-291C-4D5F-86F6-6D096755D41C}" type="sibTrans" cxnId="{E18F990A-126B-4D49-B066-39A4A489E3E4}">
      <dgm:prSet custT="1"/>
      <dgm:spPr/>
      <dgm:t>
        <a:bodyPr/>
        <a:lstStyle/>
        <a:p>
          <a:endParaRPr lang="en-US" sz="1800">
            <a:solidFill>
              <a:schemeClr val="tx1"/>
            </a:solidFill>
            <a:latin typeface="Times New Roman" pitchFamily="18" charset="0"/>
            <a:cs typeface="Times New Roman" pitchFamily="18" charset="0"/>
          </a:endParaRPr>
        </a:p>
      </dgm:t>
    </dgm:pt>
    <dgm:pt modelId="{72EE4549-0967-486A-ABFB-B11E1F5C398C}" type="parTrans" cxnId="{E18F990A-126B-4D49-B066-39A4A489E3E4}">
      <dgm:prSet/>
      <dgm:spPr/>
      <dgm:t>
        <a:bodyPr/>
        <a:lstStyle/>
        <a:p>
          <a:endParaRPr lang="en-US" sz="1800">
            <a:solidFill>
              <a:schemeClr val="tx1"/>
            </a:solidFill>
            <a:latin typeface="Times New Roman" pitchFamily="18" charset="0"/>
            <a:cs typeface="Times New Roman" pitchFamily="18" charset="0"/>
          </a:endParaRPr>
        </a:p>
      </dgm:t>
    </dgm:pt>
    <dgm:pt modelId="{992D5E3B-2FE7-4DA6-BB41-4375E5F8F1EF}">
      <dgm:prSet phldrT="[Text]" custT="1"/>
      <dgm:spPr/>
      <dgm:t>
        <a:bodyPr/>
        <a:lstStyle/>
        <a:p>
          <a:r>
            <a:rPr lang="en-US" sz="1800" b="1" smtClean="0">
              <a:latin typeface="Times New Roman" pitchFamily="18" charset="0"/>
              <a:cs typeface="Times New Roman" pitchFamily="18" charset="0"/>
            </a:rPr>
            <a:t>Zonal Officers / Principals of Education Department</a:t>
          </a:r>
          <a:endParaRPr lang="en-US" sz="1800" dirty="0">
            <a:latin typeface="Times New Roman" pitchFamily="18" charset="0"/>
            <a:cs typeface="Times New Roman" pitchFamily="18" charset="0"/>
          </a:endParaRPr>
        </a:p>
      </dgm:t>
    </dgm:pt>
    <dgm:pt modelId="{D168E397-D44B-46E9-94A2-7CFAD586511C}" type="parTrans" cxnId="{379573D1-C0D5-4C49-90E3-30709F0AA001}">
      <dgm:prSet/>
      <dgm:spPr/>
      <dgm:t>
        <a:bodyPr/>
        <a:lstStyle/>
        <a:p>
          <a:endParaRPr lang="en-US" sz="1800">
            <a:solidFill>
              <a:schemeClr val="tx1"/>
            </a:solidFill>
            <a:latin typeface="Times New Roman" pitchFamily="18" charset="0"/>
            <a:cs typeface="Times New Roman" pitchFamily="18" charset="0"/>
          </a:endParaRPr>
        </a:p>
      </dgm:t>
    </dgm:pt>
    <dgm:pt modelId="{F411C55A-A677-45AF-B5A4-F19AE5EE8152}" type="sibTrans" cxnId="{379573D1-C0D5-4C49-90E3-30709F0AA001}">
      <dgm:prSet custT="1"/>
      <dgm:spPr/>
      <dgm:t>
        <a:bodyPr/>
        <a:lstStyle/>
        <a:p>
          <a:endParaRPr lang="en-US" sz="1800">
            <a:solidFill>
              <a:schemeClr val="tx1"/>
            </a:solidFill>
            <a:latin typeface="Times New Roman" pitchFamily="18" charset="0"/>
            <a:cs typeface="Times New Roman" pitchFamily="18" charset="0"/>
          </a:endParaRPr>
        </a:p>
      </dgm:t>
    </dgm:pt>
    <dgm:pt modelId="{FAC111A1-1F5A-4CCD-81B3-F14B28CA8B0A}">
      <dgm:prSet phldrT="[Text]" custT="1"/>
      <dgm:spPr/>
      <dgm:t>
        <a:bodyPr/>
        <a:lstStyle/>
        <a:p>
          <a:r>
            <a:rPr lang="en-US" sz="1800" b="1" smtClean="0">
              <a:latin typeface="Times New Roman" pitchFamily="18" charset="0"/>
              <a:cs typeface="Times New Roman" pitchFamily="18" charset="0"/>
            </a:rPr>
            <a:t>Head of Schools</a:t>
          </a:r>
          <a:endParaRPr lang="en-US" sz="1800" dirty="0">
            <a:latin typeface="Times New Roman" pitchFamily="18" charset="0"/>
            <a:cs typeface="Times New Roman" pitchFamily="18" charset="0"/>
          </a:endParaRPr>
        </a:p>
      </dgm:t>
    </dgm:pt>
    <dgm:pt modelId="{E2BF6808-BF62-4A13-A753-2AB09C54A5D6}" type="parTrans" cxnId="{A931D656-5B05-4CA0-8A61-2E92167BE232}">
      <dgm:prSet/>
      <dgm:spPr/>
      <dgm:t>
        <a:bodyPr/>
        <a:lstStyle/>
        <a:p>
          <a:endParaRPr lang="en-US" sz="1800">
            <a:solidFill>
              <a:schemeClr val="tx1"/>
            </a:solidFill>
            <a:latin typeface="Times New Roman" pitchFamily="18" charset="0"/>
            <a:cs typeface="Times New Roman" pitchFamily="18" charset="0"/>
          </a:endParaRPr>
        </a:p>
      </dgm:t>
    </dgm:pt>
    <dgm:pt modelId="{E7BE19D9-7F43-4B97-A9DC-1E2F15C5EFEC}" type="sibTrans" cxnId="{A931D656-5B05-4CA0-8A61-2E92167BE232}">
      <dgm:prSet custT="1"/>
      <dgm:spPr/>
      <dgm:t>
        <a:bodyPr/>
        <a:lstStyle/>
        <a:p>
          <a:endParaRPr lang="en-US" sz="1800">
            <a:solidFill>
              <a:schemeClr val="tx1"/>
            </a:solidFill>
            <a:latin typeface="Times New Roman" pitchFamily="18" charset="0"/>
            <a:cs typeface="Times New Roman" pitchFamily="18" charset="0"/>
          </a:endParaRPr>
        </a:p>
      </dgm:t>
    </dgm:pt>
    <dgm:pt modelId="{0BCFABBA-BC64-40A2-849A-EA5D5DEAAAAE}">
      <dgm:prSet phldrT="[Text]" custT="1"/>
      <dgm:spPr/>
      <dgm:t>
        <a:bodyPr/>
        <a:lstStyle/>
        <a:p>
          <a:r>
            <a:rPr lang="en-US" sz="1800" b="1" smtClean="0">
              <a:latin typeface="Times New Roman" pitchFamily="18" charset="0"/>
              <a:cs typeface="Times New Roman" pitchFamily="18" charset="0"/>
            </a:rPr>
            <a:t>MDM Supplier</a:t>
          </a:r>
          <a:endParaRPr lang="en-US" sz="1800" dirty="0">
            <a:latin typeface="Times New Roman" pitchFamily="18" charset="0"/>
            <a:cs typeface="Times New Roman" pitchFamily="18" charset="0"/>
          </a:endParaRPr>
        </a:p>
      </dgm:t>
    </dgm:pt>
    <dgm:pt modelId="{6B6C14F6-B0E4-45AB-AAA3-72D114CDFC9F}" type="parTrans" cxnId="{6B6DDE77-6ACD-46A2-A233-C63150417480}">
      <dgm:prSet/>
      <dgm:spPr/>
      <dgm:t>
        <a:bodyPr/>
        <a:lstStyle/>
        <a:p>
          <a:endParaRPr lang="en-US" sz="1800">
            <a:solidFill>
              <a:schemeClr val="tx1"/>
            </a:solidFill>
            <a:latin typeface="Times New Roman" pitchFamily="18" charset="0"/>
            <a:cs typeface="Times New Roman" pitchFamily="18" charset="0"/>
          </a:endParaRPr>
        </a:p>
      </dgm:t>
    </dgm:pt>
    <dgm:pt modelId="{1FEC6F7B-DFD5-4B9C-81AD-901CC1369020}" type="sibTrans" cxnId="{6B6DDE77-6ACD-46A2-A233-C63150417480}">
      <dgm:prSet/>
      <dgm:spPr/>
      <dgm:t>
        <a:bodyPr/>
        <a:lstStyle/>
        <a:p>
          <a:endParaRPr lang="en-US" sz="1800">
            <a:solidFill>
              <a:schemeClr val="tx1"/>
            </a:solidFill>
            <a:latin typeface="Times New Roman" pitchFamily="18" charset="0"/>
            <a:cs typeface="Times New Roman" pitchFamily="18" charset="0"/>
          </a:endParaRPr>
        </a:p>
      </dgm:t>
    </dgm:pt>
    <dgm:pt modelId="{033D88A7-C678-465D-92EB-469F6A09D03D}" type="pres">
      <dgm:prSet presAssocID="{2058E0D7-2087-422C-9C0B-5A41C8F88F2D}" presName="linearFlow" presStyleCnt="0">
        <dgm:presLayoutVars>
          <dgm:resizeHandles val="exact"/>
        </dgm:presLayoutVars>
      </dgm:prSet>
      <dgm:spPr/>
      <dgm:t>
        <a:bodyPr/>
        <a:lstStyle/>
        <a:p>
          <a:endParaRPr lang="en-US"/>
        </a:p>
      </dgm:t>
    </dgm:pt>
    <dgm:pt modelId="{1AB920A2-6630-4837-B0E3-EACA32C4D64D}" type="pres">
      <dgm:prSet presAssocID="{CEEB2B5F-9165-4F2E-BE58-F2477B327296}" presName="node" presStyleLbl="node1" presStyleIdx="0" presStyleCnt="7" custScaleX="333219" custScaleY="144032">
        <dgm:presLayoutVars>
          <dgm:bulletEnabled val="1"/>
        </dgm:presLayoutVars>
      </dgm:prSet>
      <dgm:spPr/>
      <dgm:t>
        <a:bodyPr/>
        <a:lstStyle/>
        <a:p>
          <a:endParaRPr lang="en-US"/>
        </a:p>
      </dgm:t>
    </dgm:pt>
    <dgm:pt modelId="{8969D0A8-89E0-461F-B9AE-5BE0A64CC852}" type="pres">
      <dgm:prSet presAssocID="{1185F54B-6129-4FC4-AD3C-524BFCE2D67F}" presName="sibTrans" presStyleLbl="sibTrans2D1" presStyleIdx="0" presStyleCnt="6"/>
      <dgm:spPr/>
      <dgm:t>
        <a:bodyPr/>
        <a:lstStyle/>
        <a:p>
          <a:endParaRPr lang="en-US"/>
        </a:p>
      </dgm:t>
    </dgm:pt>
    <dgm:pt modelId="{D4E3D025-D8FF-445A-9D86-0482C8FA63DC}" type="pres">
      <dgm:prSet presAssocID="{1185F54B-6129-4FC4-AD3C-524BFCE2D67F}" presName="connectorText" presStyleLbl="sibTrans2D1" presStyleIdx="0" presStyleCnt="6"/>
      <dgm:spPr/>
      <dgm:t>
        <a:bodyPr/>
        <a:lstStyle/>
        <a:p>
          <a:endParaRPr lang="en-US"/>
        </a:p>
      </dgm:t>
    </dgm:pt>
    <dgm:pt modelId="{56B54DEF-B01E-4492-AA8B-7786C2DDB060}" type="pres">
      <dgm:prSet presAssocID="{87E8C2F4-F75F-4F75-A3DC-688B56C8F6A1}" presName="node" presStyleLbl="node1" presStyleIdx="1" presStyleCnt="7" custScaleX="333219">
        <dgm:presLayoutVars>
          <dgm:bulletEnabled val="1"/>
        </dgm:presLayoutVars>
      </dgm:prSet>
      <dgm:spPr/>
      <dgm:t>
        <a:bodyPr/>
        <a:lstStyle/>
        <a:p>
          <a:endParaRPr lang="en-US"/>
        </a:p>
      </dgm:t>
    </dgm:pt>
    <dgm:pt modelId="{A9680968-A6F2-4188-9051-221B46C4CCF2}" type="pres">
      <dgm:prSet presAssocID="{8AA2A4A3-E5D4-4145-AAED-66E9F75C70D6}" presName="sibTrans" presStyleLbl="sibTrans2D1" presStyleIdx="1" presStyleCnt="6"/>
      <dgm:spPr/>
      <dgm:t>
        <a:bodyPr/>
        <a:lstStyle/>
        <a:p>
          <a:endParaRPr lang="en-US"/>
        </a:p>
      </dgm:t>
    </dgm:pt>
    <dgm:pt modelId="{C89F9583-F1F9-4DDC-BFAF-F32A876EE2C3}" type="pres">
      <dgm:prSet presAssocID="{8AA2A4A3-E5D4-4145-AAED-66E9F75C70D6}" presName="connectorText" presStyleLbl="sibTrans2D1" presStyleIdx="1" presStyleCnt="6"/>
      <dgm:spPr/>
      <dgm:t>
        <a:bodyPr/>
        <a:lstStyle/>
        <a:p>
          <a:endParaRPr lang="en-US"/>
        </a:p>
      </dgm:t>
    </dgm:pt>
    <dgm:pt modelId="{7BDC5953-F792-4076-9CEA-E46CD5A1FC3C}" type="pres">
      <dgm:prSet presAssocID="{0AE2C4F9-C431-493E-A928-28C7BCC0B0B4}" presName="node" presStyleLbl="node1" presStyleIdx="2" presStyleCnt="7" custScaleX="333219">
        <dgm:presLayoutVars>
          <dgm:bulletEnabled val="1"/>
        </dgm:presLayoutVars>
      </dgm:prSet>
      <dgm:spPr/>
      <dgm:t>
        <a:bodyPr/>
        <a:lstStyle/>
        <a:p>
          <a:endParaRPr lang="en-US"/>
        </a:p>
      </dgm:t>
    </dgm:pt>
    <dgm:pt modelId="{6672C67F-E7F1-4F84-A0E8-A8E424B68FF5}" type="pres">
      <dgm:prSet presAssocID="{9F8AFAA5-E400-405B-BE08-DA7702169F4B}" presName="sibTrans" presStyleLbl="sibTrans2D1" presStyleIdx="2" presStyleCnt="6"/>
      <dgm:spPr/>
      <dgm:t>
        <a:bodyPr/>
        <a:lstStyle/>
        <a:p>
          <a:endParaRPr lang="en-US"/>
        </a:p>
      </dgm:t>
    </dgm:pt>
    <dgm:pt modelId="{ABE46ADE-FB7C-40AA-8E0A-849956C40CCB}" type="pres">
      <dgm:prSet presAssocID="{9F8AFAA5-E400-405B-BE08-DA7702169F4B}" presName="connectorText" presStyleLbl="sibTrans2D1" presStyleIdx="2" presStyleCnt="6"/>
      <dgm:spPr/>
      <dgm:t>
        <a:bodyPr/>
        <a:lstStyle/>
        <a:p>
          <a:endParaRPr lang="en-US"/>
        </a:p>
      </dgm:t>
    </dgm:pt>
    <dgm:pt modelId="{5E0224DE-192A-498E-8953-C3E669C18B83}" type="pres">
      <dgm:prSet presAssocID="{A1C0E4A9-9249-4DB5-97F4-C59CEC972C09}" presName="node" presStyleLbl="node1" presStyleIdx="3" presStyleCnt="7" custScaleX="333219">
        <dgm:presLayoutVars>
          <dgm:bulletEnabled val="1"/>
        </dgm:presLayoutVars>
      </dgm:prSet>
      <dgm:spPr/>
      <dgm:t>
        <a:bodyPr/>
        <a:lstStyle/>
        <a:p>
          <a:endParaRPr lang="en-US"/>
        </a:p>
      </dgm:t>
    </dgm:pt>
    <dgm:pt modelId="{754D4D60-49FC-44AB-B53F-6D35AE4F3CF5}" type="pres">
      <dgm:prSet presAssocID="{5433E19D-291C-4D5F-86F6-6D096755D41C}" presName="sibTrans" presStyleLbl="sibTrans2D1" presStyleIdx="3" presStyleCnt="6"/>
      <dgm:spPr/>
      <dgm:t>
        <a:bodyPr/>
        <a:lstStyle/>
        <a:p>
          <a:endParaRPr lang="en-US"/>
        </a:p>
      </dgm:t>
    </dgm:pt>
    <dgm:pt modelId="{7B6F3109-3C01-48D6-B3C2-BFD6A4622C64}" type="pres">
      <dgm:prSet presAssocID="{5433E19D-291C-4D5F-86F6-6D096755D41C}" presName="connectorText" presStyleLbl="sibTrans2D1" presStyleIdx="3" presStyleCnt="6"/>
      <dgm:spPr/>
      <dgm:t>
        <a:bodyPr/>
        <a:lstStyle/>
        <a:p>
          <a:endParaRPr lang="en-US"/>
        </a:p>
      </dgm:t>
    </dgm:pt>
    <dgm:pt modelId="{60B7CD27-71D1-4663-BD56-8A0CFD887A6F}" type="pres">
      <dgm:prSet presAssocID="{992D5E3B-2FE7-4DA6-BB41-4375E5F8F1EF}" presName="node" presStyleLbl="node1" presStyleIdx="4" presStyleCnt="7" custScaleX="333219">
        <dgm:presLayoutVars>
          <dgm:bulletEnabled val="1"/>
        </dgm:presLayoutVars>
      </dgm:prSet>
      <dgm:spPr/>
      <dgm:t>
        <a:bodyPr/>
        <a:lstStyle/>
        <a:p>
          <a:endParaRPr lang="en-US"/>
        </a:p>
      </dgm:t>
    </dgm:pt>
    <dgm:pt modelId="{7ABD9CDE-92A1-452D-BAF4-3D602DAAFD3F}" type="pres">
      <dgm:prSet presAssocID="{F411C55A-A677-45AF-B5A4-F19AE5EE8152}" presName="sibTrans" presStyleLbl="sibTrans2D1" presStyleIdx="4" presStyleCnt="6"/>
      <dgm:spPr/>
      <dgm:t>
        <a:bodyPr/>
        <a:lstStyle/>
        <a:p>
          <a:endParaRPr lang="en-US"/>
        </a:p>
      </dgm:t>
    </dgm:pt>
    <dgm:pt modelId="{7D525E00-6AD4-4099-9661-7CE8B7FCC39E}" type="pres">
      <dgm:prSet presAssocID="{F411C55A-A677-45AF-B5A4-F19AE5EE8152}" presName="connectorText" presStyleLbl="sibTrans2D1" presStyleIdx="4" presStyleCnt="6"/>
      <dgm:spPr/>
      <dgm:t>
        <a:bodyPr/>
        <a:lstStyle/>
        <a:p>
          <a:endParaRPr lang="en-US"/>
        </a:p>
      </dgm:t>
    </dgm:pt>
    <dgm:pt modelId="{63774F07-BEFB-419B-A9E7-4531BBA21C67}" type="pres">
      <dgm:prSet presAssocID="{FAC111A1-1F5A-4CCD-81B3-F14B28CA8B0A}" presName="node" presStyleLbl="node1" presStyleIdx="5" presStyleCnt="7" custScaleX="333219">
        <dgm:presLayoutVars>
          <dgm:bulletEnabled val="1"/>
        </dgm:presLayoutVars>
      </dgm:prSet>
      <dgm:spPr/>
      <dgm:t>
        <a:bodyPr/>
        <a:lstStyle/>
        <a:p>
          <a:endParaRPr lang="en-US"/>
        </a:p>
      </dgm:t>
    </dgm:pt>
    <dgm:pt modelId="{008372E5-4C30-4B71-906C-FBB451CD69B4}" type="pres">
      <dgm:prSet presAssocID="{E7BE19D9-7F43-4B97-A9DC-1E2F15C5EFEC}" presName="sibTrans" presStyleLbl="sibTrans2D1" presStyleIdx="5" presStyleCnt="6"/>
      <dgm:spPr/>
      <dgm:t>
        <a:bodyPr/>
        <a:lstStyle/>
        <a:p>
          <a:endParaRPr lang="en-US"/>
        </a:p>
      </dgm:t>
    </dgm:pt>
    <dgm:pt modelId="{1F077450-F19D-4A1D-B776-83D52700FC0E}" type="pres">
      <dgm:prSet presAssocID="{E7BE19D9-7F43-4B97-A9DC-1E2F15C5EFEC}" presName="connectorText" presStyleLbl="sibTrans2D1" presStyleIdx="5" presStyleCnt="6"/>
      <dgm:spPr/>
      <dgm:t>
        <a:bodyPr/>
        <a:lstStyle/>
        <a:p>
          <a:endParaRPr lang="en-US"/>
        </a:p>
      </dgm:t>
    </dgm:pt>
    <dgm:pt modelId="{5EFBE3E0-2929-4041-85AE-FDCF86315697}" type="pres">
      <dgm:prSet presAssocID="{0BCFABBA-BC64-40A2-849A-EA5D5DEAAAAE}" presName="node" presStyleLbl="node1" presStyleIdx="6" presStyleCnt="7" custScaleX="333219">
        <dgm:presLayoutVars>
          <dgm:bulletEnabled val="1"/>
        </dgm:presLayoutVars>
      </dgm:prSet>
      <dgm:spPr/>
      <dgm:t>
        <a:bodyPr/>
        <a:lstStyle/>
        <a:p>
          <a:endParaRPr lang="en-US"/>
        </a:p>
      </dgm:t>
    </dgm:pt>
  </dgm:ptLst>
  <dgm:cxnLst>
    <dgm:cxn modelId="{672AFF33-5B7F-4FE4-943F-CD2211CFC634}" type="presOf" srcId="{E7BE19D9-7F43-4B97-A9DC-1E2F15C5EFEC}" destId="{008372E5-4C30-4B71-906C-FBB451CD69B4}" srcOrd="0" destOrd="0" presId="urn:microsoft.com/office/officeart/2005/8/layout/process2"/>
    <dgm:cxn modelId="{3DC21E40-3BE9-4254-A94B-998391D4647A}" type="presOf" srcId="{87E8C2F4-F75F-4F75-A3DC-688B56C8F6A1}" destId="{56B54DEF-B01E-4492-AA8B-7786C2DDB060}" srcOrd="0" destOrd="0" presId="urn:microsoft.com/office/officeart/2005/8/layout/process2"/>
    <dgm:cxn modelId="{6B6DDE77-6ACD-46A2-A233-C63150417480}" srcId="{2058E0D7-2087-422C-9C0B-5A41C8F88F2D}" destId="{0BCFABBA-BC64-40A2-849A-EA5D5DEAAAAE}" srcOrd="6" destOrd="0" parTransId="{6B6C14F6-B0E4-45AB-AAA3-72D114CDFC9F}" sibTransId="{1FEC6F7B-DFD5-4B9C-81AD-901CC1369020}"/>
    <dgm:cxn modelId="{29FD8C0E-04FF-41A4-8791-C2056162FDDE}" type="presOf" srcId="{0BCFABBA-BC64-40A2-849A-EA5D5DEAAAAE}" destId="{5EFBE3E0-2929-4041-85AE-FDCF86315697}" srcOrd="0" destOrd="0" presId="urn:microsoft.com/office/officeart/2005/8/layout/process2"/>
    <dgm:cxn modelId="{76FEFE9E-68B8-4FA9-A065-D346D3EDFF13}" type="presOf" srcId="{CEEB2B5F-9165-4F2E-BE58-F2477B327296}" destId="{1AB920A2-6630-4837-B0E3-EACA32C4D64D}" srcOrd="0" destOrd="0" presId="urn:microsoft.com/office/officeart/2005/8/layout/process2"/>
    <dgm:cxn modelId="{8FA67AF9-1F35-49B1-9523-2CDD2F92EEFD}" srcId="{2058E0D7-2087-422C-9C0B-5A41C8F88F2D}" destId="{CEEB2B5F-9165-4F2E-BE58-F2477B327296}" srcOrd="0" destOrd="0" parTransId="{D9A571A4-49DB-4882-A10B-B65311E18678}" sibTransId="{1185F54B-6129-4FC4-AD3C-524BFCE2D67F}"/>
    <dgm:cxn modelId="{282D3910-410F-449E-9065-F2A16E680B24}" type="presOf" srcId="{5433E19D-291C-4D5F-86F6-6D096755D41C}" destId="{7B6F3109-3C01-48D6-B3C2-BFD6A4622C64}" srcOrd="1" destOrd="0" presId="urn:microsoft.com/office/officeart/2005/8/layout/process2"/>
    <dgm:cxn modelId="{B94E497E-5D3F-42C9-B7D2-764C7907DFE0}" type="presOf" srcId="{8AA2A4A3-E5D4-4145-AAED-66E9F75C70D6}" destId="{A9680968-A6F2-4188-9051-221B46C4CCF2}" srcOrd="0" destOrd="0" presId="urn:microsoft.com/office/officeart/2005/8/layout/process2"/>
    <dgm:cxn modelId="{E4C93338-3562-475A-A43F-F664CC18EC7D}" type="presOf" srcId="{2058E0D7-2087-422C-9C0B-5A41C8F88F2D}" destId="{033D88A7-C678-465D-92EB-469F6A09D03D}" srcOrd="0" destOrd="0" presId="urn:microsoft.com/office/officeart/2005/8/layout/process2"/>
    <dgm:cxn modelId="{6547ABF0-1E02-4AA6-8471-6D333D8DBB39}" type="presOf" srcId="{9F8AFAA5-E400-405B-BE08-DA7702169F4B}" destId="{6672C67F-E7F1-4F84-A0E8-A8E424B68FF5}" srcOrd="0" destOrd="0" presId="urn:microsoft.com/office/officeart/2005/8/layout/process2"/>
    <dgm:cxn modelId="{2E16D001-F424-44F3-86D1-5C0B519640C1}" type="presOf" srcId="{8AA2A4A3-E5D4-4145-AAED-66E9F75C70D6}" destId="{C89F9583-F1F9-4DDC-BFAF-F32A876EE2C3}" srcOrd="1" destOrd="0" presId="urn:microsoft.com/office/officeart/2005/8/layout/process2"/>
    <dgm:cxn modelId="{1F144075-377C-41EC-888F-58605C60C617}" type="presOf" srcId="{FAC111A1-1F5A-4CCD-81B3-F14B28CA8B0A}" destId="{63774F07-BEFB-419B-A9E7-4531BBA21C67}" srcOrd="0" destOrd="0" presId="urn:microsoft.com/office/officeart/2005/8/layout/process2"/>
    <dgm:cxn modelId="{D9641CE0-8F58-4244-B395-D2B1D92A0BC8}" type="presOf" srcId="{F411C55A-A677-45AF-B5A4-F19AE5EE8152}" destId="{7ABD9CDE-92A1-452D-BAF4-3D602DAAFD3F}" srcOrd="0" destOrd="0" presId="urn:microsoft.com/office/officeart/2005/8/layout/process2"/>
    <dgm:cxn modelId="{E18F990A-126B-4D49-B066-39A4A489E3E4}" srcId="{2058E0D7-2087-422C-9C0B-5A41C8F88F2D}" destId="{A1C0E4A9-9249-4DB5-97F4-C59CEC972C09}" srcOrd="3" destOrd="0" parTransId="{72EE4549-0967-486A-ABFB-B11E1F5C398C}" sibTransId="{5433E19D-291C-4D5F-86F6-6D096755D41C}"/>
    <dgm:cxn modelId="{2D65D33C-9E27-44E6-89BC-362472666DCC}" type="presOf" srcId="{0AE2C4F9-C431-493E-A928-28C7BCC0B0B4}" destId="{7BDC5953-F792-4076-9CEA-E46CD5A1FC3C}" srcOrd="0" destOrd="0" presId="urn:microsoft.com/office/officeart/2005/8/layout/process2"/>
    <dgm:cxn modelId="{7CE19C68-ABC5-4108-86D5-1EEF67509E56}" type="presOf" srcId="{9F8AFAA5-E400-405B-BE08-DA7702169F4B}" destId="{ABE46ADE-FB7C-40AA-8E0A-849956C40CCB}" srcOrd="1" destOrd="0" presId="urn:microsoft.com/office/officeart/2005/8/layout/process2"/>
    <dgm:cxn modelId="{F62CC955-B81C-44FE-A82D-8ADF8D5DDFF6}" type="presOf" srcId="{1185F54B-6129-4FC4-AD3C-524BFCE2D67F}" destId="{8969D0A8-89E0-461F-B9AE-5BE0A64CC852}" srcOrd="0" destOrd="0" presId="urn:microsoft.com/office/officeart/2005/8/layout/process2"/>
    <dgm:cxn modelId="{67BB671B-17D4-4A69-A8B1-9F380E4556C9}" type="presOf" srcId="{992D5E3B-2FE7-4DA6-BB41-4375E5F8F1EF}" destId="{60B7CD27-71D1-4663-BD56-8A0CFD887A6F}" srcOrd="0" destOrd="0" presId="urn:microsoft.com/office/officeart/2005/8/layout/process2"/>
    <dgm:cxn modelId="{EED70A58-703C-4362-9949-43391DD29FD1}" type="presOf" srcId="{5433E19D-291C-4D5F-86F6-6D096755D41C}" destId="{754D4D60-49FC-44AB-B53F-6D35AE4F3CF5}" srcOrd="0" destOrd="0" presId="urn:microsoft.com/office/officeart/2005/8/layout/process2"/>
    <dgm:cxn modelId="{379573D1-C0D5-4C49-90E3-30709F0AA001}" srcId="{2058E0D7-2087-422C-9C0B-5A41C8F88F2D}" destId="{992D5E3B-2FE7-4DA6-BB41-4375E5F8F1EF}" srcOrd="4" destOrd="0" parTransId="{D168E397-D44B-46E9-94A2-7CFAD586511C}" sibTransId="{F411C55A-A677-45AF-B5A4-F19AE5EE8152}"/>
    <dgm:cxn modelId="{58D6D9F6-CC6A-4049-B1A9-8E2623E5E280}" type="presOf" srcId="{A1C0E4A9-9249-4DB5-97F4-C59CEC972C09}" destId="{5E0224DE-192A-498E-8953-C3E669C18B83}" srcOrd="0" destOrd="0" presId="urn:microsoft.com/office/officeart/2005/8/layout/process2"/>
    <dgm:cxn modelId="{3148BE78-3776-459E-B187-58BDF7296153}" srcId="{2058E0D7-2087-422C-9C0B-5A41C8F88F2D}" destId="{87E8C2F4-F75F-4F75-A3DC-688B56C8F6A1}" srcOrd="1" destOrd="0" parTransId="{76F32126-AA55-402D-A933-B054193746C2}" sibTransId="{8AA2A4A3-E5D4-4145-AAED-66E9F75C70D6}"/>
    <dgm:cxn modelId="{EA608A06-BEFA-4821-8EB6-F883CA456F9E}" type="presOf" srcId="{E7BE19D9-7F43-4B97-A9DC-1E2F15C5EFEC}" destId="{1F077450-F19D-4A1D-B776-83D52700FC0E}" srcOrd="1" destOrd="0" presId="urn:microsoft.com/office/officeart/2005/8/layout/process2"/>
    <dgm:cxn modelId="{01619534-2BE7-4573-A9C2-2C83122AD02C}" type="presOf" srcId="{1185F54B-6129-4FC4-AD3C-524BFCE2D67F}" destId="{D4E3D025-D8FF-445A-9D86-0482C8FA63DC}" srcOrd="1" destOrd="0" presId="urn:microsoft.com/office/officeart/2005/8/layout/process2"/>
    <dgm:cxn modelId="{900AEC87-F9AE-40C8-AE46-A228225F02F8}" type="presOf" srcId="{F411C55A-A677-45AF-B5A4-F19AE5EE8152}" destId="{7D525E00-6AD4-4099-9661-7CE8B7FCC39E}" srcOrd="1" destOrd="0" presId="urn:microsoft.com/office/officeart/2005/8/layout/process2"/>
    <dgm:cxn modelId="{A931D656-5B05-4CA0-8A61-2E92167BE232}" srcId="{2058E0D7-2087-422C-9C0B-5A41C8F88F2D}" destId="{FAC111A1-1F5A-4CCD-81B3-F14B28CA8B0A}" srcOrd="5" destOrd="0" parTransId="{E2BF6808-BF62-4A13-A753-2AB09C54A5D6}" sibTransId="{E7BE19D9-7F43-4B97-A9DC-1E2F15C5EFEC}"/>
    <dgm:cxn modelId="{E21DE710-F815-4DA6-A34D-B9846BF25FB3}" srcId="{2058E0D7-2087-422C-9C0B-5A41C8F88F2D}" destId="{0AE2C4F9-C431-493E-A928-28C7BCC0B0B4}" srcOrd="2" destOrd="0" parTransId="{0E69112E-23EB-4AAE-A37F-ADFEEDFAB4F8}" sibTransId="{9F8AFAA5-E400-405B-BE08-DA7702169F4B}"/>
    <dgm:cxn modelId="{4EBF61AF-5660-4B0E-9A26-927F760E5DFA}" type="presParOf" srcId="{033D88A7-C678-465D-92EB-469F6A09D03D}" destId="{1AB920A2-6630-4837-B0E3-EACA32C4D64D}" srcOrd="0" destOrd="0" presId="urn:microsoft.com/office/officeart/2005/8/layout/process2"/>
    <dgm:cxn modelId="{0F148E11-2447-4EAB-8AE5-4256D30D12A9}" type="presParOf" srcId="{033D88A7-C678-465D-92EB-469F6A09D03D}" destId="{8969D0A8-89E0-461F-B9AE-5BE0A64CC852}" srcOrd="1" destOrd="0" presId="urn:microsoft.com/office/officeart/2005/8/layout/process2"/>
    <dgm:cxn modelId="{A3AFB3F0-5B45-47A9-B512-03CD93D67DE8}" type="presParOf" srcId="{8969D0A8-89E0-461F-B9AE-5BE0A64CC852}" destId="{D4E3D025-D8FF-445A-9D86-0482C8FA63DC}" srcOrd="0" destOrd="0" presId="urn:microsoft.com/office/officeart/2005/8/layout/process2"/>
    <dgm:cxn modelId="{057F18D1-30FF-4621-9C13-F52DA12C63AF}" type="presParOf" srcId="{033D88A7-C678-465D-92EB-469F6A09D03D}" destId="{56B54DEF-B01E-4492-AA8B-7786C2DDB060}" srcOrd="2" destOrd="0" presId="urn:microsoft.com/office/officeart/2005/8/layout/process2"/>
    <dgm:cxn modelId="{CB969DA7-58D5-4C89-9340-10474BD309F6}" type="presParOf" srcId="{033D88A7-C678-465D-92EB-469F6A09D03D}" destId="{A9680968-A6F2-4188-9051-221B46C4CCF2}" srcOrd="3" destOrd="0" presId="urn:microsoft.com/office/officeart/2005/8/layout/process2"/>
    <dgm:cxn modelId="{E9A55F42-8208-4C91-B5BE-2BEE173F584B}" type="presParOf" srcId="{A9680968-A6F2-4188-9051-221B46C4CCF2}" destId="{C89F9583-F1F9-4DDC-BFAF-F32A876EE2C3}" srcOrd="0" destOrd="0" presId="urn:microsoft.com/office/officeart/2005/8/layout/process2"/>
    <dgm:cxn modelId="{D2C52E84-C60D-45F9-B65C-3AA146FDA35E}" type="presParOf" srcId="{033D88A7-C678-465D-92EB-469F6A09D03D}" destId="{7BDC5953-F792-4076-9CEA-E46CD5A1FC3C}" srcOrd="4" destOrd="0" presId="urn:microsoft.com/office/officeart/2005/8/layout/process2"/>
    <dgm:cxn modelId="{E52C667A-E0ED-420A-8643-DA417FAF723C}" type="presParOf" srcId="{033D88A7-C678-465D-92EB-469F6A09D03D}" destId="{6672C67F-E7F1-4F84-A0E8-A8E424B68FF5}" srcOrd="5" destOrd="0" presId="urn:microsoft.com/office/officeart/2005/8/layout/process2"/>
    <dgm:cxn modelId="{749B21CB-DA74-41ED-9A98-432595E7AE29}" type="presParOf" srcId="{6672C67F-E7F1-4F84-A0E8-A8E424B68FF5}" destId="{ABE46ADE-FB7C-40AA-8E0A-849956C40CCB}" srcOrd="0" destOrd="0" presId="urn:microsoft.com/office/officeart/2005/8/layout/process2"/>
    <dgm:cxn modelId="{2F5CD16E-F522-4D34-9957-C6ABF4C40D24}" type="presParOf" srcId="{033D88A7-C678-465D-92EB-469F6A09D03D}" destId="{5E0224DE-192A-498E-8953-C3E669C18B83}" srcOrd="6" destOrd="0" presId="urn:microsoft.com/office/officeart/2005/8/layout/process2"/>
    <dgm:cxn modelId="{DB39424B-EF5B-4D39-BAF0-C0C63063FB4C}" type="presParOf" srcId="{033D88A7-C678-465D-92EB-469F6A09D03D}" destId="{754D4D60-49FC-44AB-B53F-6D35AE4F3CF5}" srcOrd="7" destOrd="0" presId="urn:microsoft.com/office/officeart/2005/8/layout/process2"/>
    <dgm:cxn modelId="{A073B231-DFAE-4707-9D5B-D7EF4D04B7AA}" type="presParOf" srcId="{754D4D60-49FC-44AB-B53F-6D35AE4F3CF5}" destId="{7B6F3109-3C01-48D6-B3C2-BFD6A4622C64}" srcOrd="0" destOrd="0" presId="urn:microsoft.com/office/officeart/2005/8/layout/process2"/>
    <dgm:cxn modelId="{ABB57771-2DF1-4DFE-8A3F-F71005F94F91}" type="presParOf" srcId="{033D88A7-C678-465D-92EB-469F6A09D03D}" destId="{60B7CD27-71D1-4663-BD56-8A0CFD887A6F}" srcOrd="8" destOrd="0" presId="urn:microsoft.com/office/officeart/2005/8/layout/process2"/>
    <dgm:cxn modelId="{112E6017-C462-4BFA-9CF5-A9631E47F948}" type="presParOf" srcId="{033D88A7-C678-465D-92EB-469F6A09D03D}" destId="{7ABD9CDE-92A1-452D-BAF4-3D602DAAFD3F}" srcOrd="9" destOrd="0" presId="urn:microsoft.com/office/officeart/2005/8/layout/process2"/>
    <dgm:cxn modelId="{5E940C6C-92EE-4C2F-BF8E-C0F49866D2CD}" type="presParOf" srcId="{7ABD9CDE-92A1-452D-BAF4-3D602DAAFD3F}" destId="{7D525E00-6AD4-4099-9661-7CE8B7FCC39E}" srcOrd="0" destOrd="0" presId="urn:microsoft.com/office/officeart/2005/8/layout/process2"/>
    <dgm:cxn modelId="{8348B309-A8A8-40F1-82B1-E28EC2D5252F}" type="presParOf" srcId="{033D88A7-C678-465D-92EB-469F6A09D03D}" destId="{63774F07-BEFB-419B-A9E7-4531BBA21C67}" srcOrd="10" destOrd="0" presId="urn:microsoft.com/office/officeart/2005/8/layout/process2"/>
    <dgm:cxn modelId="{51E95DAF-5513-496C-9998-465D2EFF0963}" type="presParOf" srcId="{033D88A7-C678-465D-92EB-469F6A09D03D}" destId="{008372E5-4C30-4B71-906C-FBB451CD69B4}" srcOrd="11" destOrd="0" presId="urn:microsoft.com/office/officeart/2005/8/layout/process2"/>
    <dgm:cxn modelId="{9996CC90-FCDB-4071-AE73-47880094D341}" type="presParOf" srcId="{008372E5-4C30-4B71-906C-FBB451CD69B4}" destId="{1F077450-F19D-4A1D-B776-83D52700FC0E}" srcOrd="0" destOrd="0" presId="urn:microsoft.com/office/officeart/2005/8/layout/process2"/>
    <dgm:cxn modelId="{ACBEFEC8-3C49-47BA-A718-004E432AB552}" type="presParOf" srcId="{033D88A7-C678-465D-92EB-469F6A09D03D}" destId="{5EFBE3E0-2929-4041-85AE-FDCF86315697}"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593ED8-BE7A-4AB2-BF90-222283FF70E8}" type="doc">
      <dgm:prSet loTypeId="urn:microsoft.com/office/officeart/2005/8/layout/chevron2" loCatId="list" qsTypeId="urn:microsoft.com/office/officeart/2005/8/quickstyle/3d1" qsCatId="3D" csTypeId="urn:microsoft.com/office/officeart/2005/8/colors/colorful1#2" csCatId="colorful" phldr="1"/>
      <dgm:spPr/>
      <dgm:t>
        <a:bodyPr/>
        <a:lstStyle/>
        <a:p>
          <a:endParaRPr lang="en-US"/>
        </a:p>
      </dgm:t>
    </dgm:pt>
    <dgm:pt modelId="{7762F1DA-5AF1-404D-8B21-A4E8FA26B1FA}">
      <dgm:prSet phldrT="[Text]" phldr="1" custT="1"/>
      <dgm:spPr/>
      <dgm:t>
        <a:bodyPr/>
        <a:lstStyle/>
        <a:p>
          <a:endParaRPr lang="en-US" sz="1600" b="1" dirty="0">
            <a:latin typeface="Times New Roman" pitchFamily="18" charset="0"/>
            <a:cs typeface="Times New Roman" pitchFamily="18" charset="0"/>
          </a:endParaRPr>
        </a:p>
      </dgm:t>
    </dgm:pt>
    <dgm:pt modelId="{B1349D6A-E2BA-4E67-83C5-2181E898555C}" type="parTrans" cxnId="{14AE9F26-FC95-405C-AF4E-BC04961377BB}">
      <dgm:prSet/>
      <dgm:spPr/>
      <dgm:t>
        <a:bodyPr/>
        <a:lstStyle/>
        <a:p>
          <a:endParaRPr lang="en-US" sz="1600" b="1">
            <a:latin typeface="Times New Roman" pitchFamily="18" charset="0"/>
            <a:cs typeface="Times New Roman" pitchFamily="18" charset="0"/>
          </a:endParaRPr>
        </a:p>
      </dgm:t>
    </dgm:pt>
    <dgm:pt modelId="{AC8F40E3-D407-49C7-9C2F-2D0F7B00DD63}" type="sibTrans" cxnId="{14AE9F26-FC95-405C-AF4E-BC04961377BB}">
      <dgm:prSet/>
      <dgm:spPr/>
      <dgm:t>
        <a:bodyPr/>
        <a:lstStyle/>
        <a:p>
          <a:endParaRPr lang="en-US" sz="1600" b="1">
            <a:latin typeface="Times New Roman" pitchFamily="18" charset="0"/>
            <a:cs typeface="Times New Roman" pitchFamily="18" charset="0"/>
          </a:endParaRPr>
        </a:p>
      </dgm:t>
    </dgm:pt>
    <dgm:pt modelId="{B2B34672-7392-4D87-8AD0-7D8DD41514F6}">
      <dgm:prSet phldrT="[Text]" custT="1"/>
      <dgm:spPr>
        <a:solidFill>
          <a:schemeClr val="accent2">
            <a:lumMod val="40000"/>
            <a:lumOff val="60000"/>
            <a:alpha val="90000"/>
          </a:schemeClr>
        </a:solidFill>
      </dgm:spPr>
      <dgm:t>
        <a:bodyPr/>
        <a:lstStyle/>
        <a:p>
          <a:r>
            <a:rPr lang="en-US" sz="1600" b="1" dirty="0" smtClean="0">
              <a:latin typeface="Times New Roman" pitchFamily="18" charset="0"/>
              <a:cs typeface="Times New Roman" pitchFamily="18" charset="0"/>
            </a:rPr>
            <a:t>MHRD releases allocation orders</a:t>
          </a:r>
          <a:endParaRPr lang="en-US" sz="1600" b="1" dirty="0">
            <a:latin typeface="Times New Roman" pitchFamily="18" charset="0"/>
            <a:cs typeface="Times New Roman" pitchFamily="18" charset="0"/>
          </a:endParaRPr>
        </a:p>
      </dgm:t>
    </dgm:pt>
    <dgm:pt modelId="{12DDD316-53FE-4B80-B6E4-F250018DFB95}" type="parTrans" cxnId="{A866381A-D9BF-4A26-A0DB-7077F312440B}">
      <dgm:prSet/>
      <dgm:spPr/>
      <dgm:t>
        <a:bodyPr/>
        <a:lstStyle/>
        <a:p>
          <a:endParaRPr lang="en-US" sz="1600" b="1">
            <a:latin typeface="Times New Roman" pitchFamily="18" charset="0"/>
            <a:cs typeface="Times New Roman" pitchFamily="18" charset="0"/>
          </a:endParaRPr>
        </a:p>
      </dgm:t>
    </dgm:pt>
    <dgm:pt modelId="{62350704-0E74-4451-80F6-670F672E87DD}" type="sibTrans" cxnId="{A866381A-D9BF-4A26-A0DB-7077F312440B}">
      <dgm:prSet/>
      <dgm:spPr/>
      <dgm:t>
        <a:bodyPr/>
        <a:lstStyle/>
        <a:p>
          <a:endParaRPr lang="en-US" sz="1600" b="1">
            <a:latin typeface="Times New Roman" pitchFamily="18" charset="0"/>
            <a:cs typeface="Times New Roman" pitchFamily="18" charset="0"/>
          </a:endParaRPr>
        </a:p>
      </dgm:t>
    </dgm:pt>
    <dgm:pt modelId="{52C6113B-1BA9-4686-8019-C412AE50B4AB}">
      <dgm:prSet phldrT="[Text]" phldr="1" custT="1"/>
      <dgm:spPr/>
      <dgm:t>
        <a:bodyPr/>
        <a:lstStyle/>
        <a:p>
          <a:endParaRPr lang="en-US" sz="1600" b="1" dirty="0">
            <a:latin typeface="Times New Roman" pitchFamily="18" charset="0"/>
            <a:cs typeface="Times New Roman" pitchFamily="18" charset="0"/>
          </a:endParaRPr>
        </a:p>
      </dgm:t>
    </dgm:pt>
    <dgm:pt modelId="{42264AF4-A572-47CE-95DA-4F1D0D3834D6}" type="parTrans" cxnId="{0455065B-5541-43DD-9102-17EFACE277B9}">
      <dgm:prSet/>
      <dgm:spPr/>
      <dgm:t>
        <a:bodyPr/>
        <a:lstStyle/>
        <a:p>
          <a:endParaRPr lang="en-US" sz="1600" b="1">
            <a:latin typeface="Times New Roman" pitchFamily="18" charset="0"/>
            <a:cs typeface="Times New Roman" pitchFamily="18" charset="0"/>
          </a:endParaRPr>
        </a:p>
      </dgm:t>
    </dgm:pt>
    <dgm:pt modelId="{440315C8-96E1-407B-91D7-CCD64211BCFD}" type="sibTrans" cxnId="{0455065B-5541-43DD-9102-17EFACE277B9}">
      <dgm:prSet/>
      <dgm:spPr/>
      <dgm:t>
        <a:bodyPr/>
        <a:lstStyle/>
        <a:p>
          <a:endParaRPr lang="en-US" sz="1600" b="1">
            <a:latin typeface="Times New Roman" pitchFamily="18" charset="0"/>
            <a:cs typeface="Times New Roman" pitchFamily="18" charset="0"/>
          </a:endParaRPr>
        </a:p>
      </dgm:t>
    </dgm:pt>
    <dgm:pt modelId="{3C1BAA74-A517-4B27-ABAD-7B86B5BA25BC}">
      <dgm:prSet phldrT="[Text]" custT="1"/>
      <dgm:spPr>
        <a:solidFill>
          <a:schemeClr val="accent3">
            <a:lumMod val="40000"/>
            <a:lumOff val="60000"/>
            <a:alpha val="90000"/>
          </a:schemeClr>
        </a:solidFill>
      </dgm:spPr>
      <dgm:t>
        <a:bodyPr/>
        <a:lstStyle/>
        <a:p>
          <a:r>
            <a:rPr lang="en-US" sz="1600" b="1" dirty="0" smtClean="0">
              <a:latin typeface="Times New Roman" pitchFamily="18" charset="0"/>
              <a:cs typeface="Times New Roman" pitchFamily="18" charset="0"/>
            </a:rPr>
            <a:t>Food Corporation of India</a:t>
          </a:r>
          <a:endParaRPr lang="en-US" sz="1600" b="1" dirty="0">
            <a:latin typeface="Times New Roman" pitchFamily="18" charset="0"/>
            <a:cs typeface="Times New Roman" pitchFamily="18" charset="0"/>
          </a:endParaRPr>
        </a:p>
      </dgm:t>
    </dgm:pt>
    <dgm:pt modelId="{F582DB3E-45C7-4A2C-A45E-ADAA93957D05}" type="parTrans" cxnId="{3BD6A610-24D0-46AA-8224-0681B9EBAB44}">
      <dgm:prSet/>
      <dgm:spPr/>
      <dgm:t>
        <a:bodyPr/>
        <a:lstStyle/>
        <a:p>
          <a:endParaRPr lang="en-US" sz="1600" b="1">
            <a:latin typeface="Times New Roman" pitchFamily="18" charset="0"/>
            <a:cs typeface="Times New Roman" pitchFamily="18" charset="0"/>
          </a:endParaRPr>
        </a:p>
      </dgm:t>
    </dgm:pt>
    <dgm:pt modelId="{1BDB72CF-BD1E-4674-8A97-74F6506C36D7}" type="sibTrans" cxnId="{3BD6A610-24D0-46AA-8224-0681B9EBAB44}">
      <dgm:prSet/>
      <dgm:spPr/>
      <dgm:t>
        <a:bodyPr/>
        <a:lstStyle/>
        <a:p>
          <a:endParaRPr lang="en-US" sz="1600" b="1">
            <a:latin typeface="Times New Roman" pitchFamily="18" charset="0"/>
            <a:cs typeface="Times New Roman" pitchFamily="18" charset="0"/>
          </a:endParaRPr>
        </a:p>
      </dgm:t>
    </dgm:pt>
    <dgm:pt modelId="{279F9B6E-6856-4CD1-A0A9-000E3861F402}">
      <dgm:prSet phldrT="[Text]" custT="1"/>
      <dgm:spPr/>
      <dgm:t>
        <a:bodyPr/>
        <a:lstStyle/>
        <a:p>
          <a:pPr rtl="0"/>
          <a:endParaRPr lang="en-US" sz="1600" b="1" dirty="0">
            <a:latin typeface="Times New Roman" pitchFamily="18" charset="0"/>
            <a:cs typeface="Times New Roman" pitchFamily="18" charset="0"/>
          </a:endParaRPr>
        </a:p>
      </dgm:t>
    </dgm:pt>
    <dgm:pt modelId="{17EB4AE7-6D2A-402E-86EA-92289FDABA50}" type="parTrans" cxnId="{67C824A4-5F8A-4E1F-97B8-695615E00C2E}">
      <dgm:prSet/>
      <dgm:spPr/>
      <dgm:t>
        <a:bodyPr/>
        <a:lstStyle/>
        <a:p>
          <a:endParaRPr lang="en-US" sz="1600" b="1">
            <a:latin typeface="Times New Roman" pitchFamily="18" charset="0"/>
            <a:cs typeface="Times New Roman" pitchFamily="18" charset="0"/>
          </a:endParaRPr>
        </a:p>
      </dgm:t>
    </dgm:pt>
    <dgm:pt modelId="{87BBE681-CF02-4F2A-99F4-FA9F887653BA}" type="sibTrans" cxnId="{67C824A4-5F8A-4E1F-97B8-695615E00C2E}">
      <dgm:prSet/>
      <dgm:spPr/>
      <dgm:t>
        <a:bodyPr/>
        <a:lstStyle/>
        <a:p>
          <a:endParaRPr lang="en-US" sz="1600" b="1">
            <a:latin typeface="Times New Roman" pitchFamily="18" charset="0"/>
            <a:cs typeface="Times New Roman" pitchFamily="18" charset="0"/>
          </a:endParaRPr>
        </a:p>
      </dgm:t>
    </dgm:pt>
    <dgm:pt modelId="{A637801A-5877-41C3-BAAC-15D83F5F39F3}">
      <dgm:prSet custT="1"/>
      <dgm:spPr>
        <a:solidFill>
          <a:schemeClr val="accent5">
            <a:lumMod val="40000"/>
            <a:lumOff val="60000"/>
            <a:alpha val="90000"/>
          </a:schemeClr>
        </a:solidFill>
      </dgm:spPr>
      <dgm:t>
        <a:bodyPr/>
        <a:lstStyle/>
        <a:p>
          <a:pPr rtl="0"/>
          <a:r>
            <a:rPr kumimoji="0" lang="en-US" sz="1600" b="1" i="0" u="none" strike="noStrike" cap="none" normalizeH="0" baseline="0" dirty="0" smtClean="0">
              <a:ln/>
              <a:effectLst/>
              <a:latin typeface="Times New Roman" pitchFamily="18" charset="0"/>
              <a:cs typeface="Times New Roman" pitchFamily="18" charset="0"/>
            </a:rPr>
            <a:t>Transported to go-downs of CS &amp; CA Dept located in 09 different zones of this UT</a:t>
          </a:r>
          <a:endParaRPr lang="en-US" sz="1600" b="1" dirty="0">
            <a:latin typeface="Times New Roman" pitchFamily="18" charset="0"/>
            <a:cs typeface="Times New Roman" pitchFamily="18" charset="0"/>
          </a:endParaRPr>
        </a:p>
      </dgm:t>
    </dgm:pt>
    <dgm:pt modelId="{647A357E-4215-4DC5-B782-11D800CA15B4}" type="parTrans" cxnId="{8F59B86E-34AD-4DF5-8F42-35998C0C8B8A}">
      <dgm:prSet/>
      <dgm:spPr/>
      <dgm:t>
        <a:bodyPr/>
        <a:lstStyle/>
        <a:p>
          <a:endParaRPr lang="en-US" sz="1600" b="1">
            <a:latin typeface="Times New Roman" pitchFamily="18" charset="0"/>
            <a:cs typeface="Times New Roman" pitchFamily="18" charset="0"/>
          </a:endParaRPr>
        </a:p>
      </dgm:t>
    </dgm:pt>
    <dgm:pt modelId="{AC0683D3-F198-48BD-9341-FE7D816387C8}" type="sibTrans" cxnId="{8F59B86E-34AD-4DF5-8F42-35998C0C8B8A}">
      <dgm:prSet/>
      <dgm:spPr/>
      <dgm:t>
        <a:bodyPr/>
        <a:lstStyle/>
        <a:p>
          <a:endParaRPr lang="en-US" sz="1600" b="1">
            <a:latin typeface="Times New Roman" pitchFamily="18" charset="0"/>
            <a:cs typeface="Times New Roman" pitchFamily="18" charset="0"/>
          </a:endParaRPr>
        </a:p>
      </dgm:t>
    </dgm:pt>
    <dgm:pt modelId="{7CA1CBC5-7E8D-45E0-A9E0-23BD0159E029}">
      <dgm:prSet custT="1"/>
      <dgm:spPr/>
      <dgm:t>
        <a:bodyPr/>
        <a:lstStyle/>
        <a:p>
          <a:pPr rtl="0"/>
          <a:endParaRPr lang="en-US" sz="1600" b="1" dirty="0">
            <a:latin typeface="Times New Roman" pitchFamily="18" charset="0"/>
            <a:cs typeface="Times New Roman" pitchFamily="18" charset="0"/>
          </a:endParaRPr>
        </a:p>
      </dgm:t>
    </dgm:pt>
    <dgm:pt modelId="{4A896B8D-7834-4379-BF87-64CFAD6A1615}" type="parTrans" cxnId="{05327FA1-AA41-45C0-B090-A0D9B4BBA6A9}">
      <dgm:prSet/>
      <dgm:spPr/>
      <dgm:t>
        <a:bodyPr/>
        <a:lstStyle/>
        <a:p>
          <a:endParaRPr lang="en-US" sz="1600" b="1">
            <a:latin typeface="Times New Roman" pitchFamily="18" charset="0"/>
            <a:cs typeface="Times New Roman" pitchFamily="18" charset="0"/>
          </a:endParaRPr>
        </a:p>
      </dgm:t>
    </dgm:pt>
    <dgm:pt modelId="{B70D51F3-4EE1-46B2-836C-7344A56B7B7D}" type="sibTrans" cxnId="{05327FA1-AA41-45C0-B090-A0D9B4BBA6A9}">
      <dgm:prSet/>
      <dgm:spPr/>
      <dgm:t>
        <a:bodyPr/>
        <a:lstStyle/>
        <a:p>
          <a:endParaRPr lang="en-US" sz="1600" b="1">
            <a:latin typeface="Times New Roman" pitchFamily="18" charset="0"/>
            <a:cs typeface="Times New Roman" pitchFamily="18" charset="0"/>
          </a:endParaRPr>
        </a:p>
      </dgm:t>
    </dgm:pt>
    <dgm:pt modelId="{53BE75B5-8064-4C65-9415-AA642ED0C38F}">
      <dgm:prSet custT="1"/>
      <dgm:spPr>
        <a:solidFill>
          <a:schemeClr val="accent6">
            <a:lumMod val="40000"/>
            <a:lumOff val="60000"/>
            <a:alpha val="90000"/>
          </a:schemeClr>
        </a:solidFill>
      </dgm:spPr>
      <dgm:t>
        <a:bodyPr/>
        <a:lstStyle/>
        <a:p>
          <a:pPr rtl="0"/>
          <a:r>
            <a:rPr kumimoji="0" lang="en-US" sz="1600" b="1" i="0" u="none" strike="noStrike" cap="none" normalizeH="0" baseline="0" dirty="0" smtClean="0">
              <a:ln/>
              <a:effectLst/>
              <a:latin typeface="Times New Roman" pitchFamily="18" charset="0"/>
              <a:cs typeface="Times New Roman" pitchFamily="18" charset="0"/>
            </a:rPr>
            <a:t>Suppliers lift from respective go-downs depending on proximity</a:t>
          </a:r>
          <a:endParaRPr lang="en-US" sz="1600" b="1" dirty="0">
            <a:latin typeface="Times New Roman" pitchFamily="18" charset="0"/>
            <a:cs typeface="Times New Roman" pitchFamily="18" charset="0"/>
          </a:endParaRPr>
        </a:p>
      </dgm:t>
    </dgm:pt>
    <dgm:pt modelId="{E653738A-9792-4C4C-B660-88CEEB92224D}" type="parTrans" cxnId="{80752750-72B3-48E5-9B63-8938E5ABA74E}">
      <dgm:prSet/>
      <dgm:spPr/>
      <dgm:t>
        <a:bodyPr/>
        <a:lstStyle/>
        <a:p>
          <a:endParaRPr lang="en-US" sz="1600" b="1">
            <a:latin typeface="Times New Roman" pitchFamily="18" charset="0"/>
            <a:cs typeface="Times New Roman" pitchFamily="18" charset="0"/>
          </a:endParaRPr>
        </a:p>
      </dgm:t>
    </dgm:pt>
    <dgm:pt modelId="{81715B20-01FB-4250-9C8D-4A6A1B54EC9F}" type="sibTrans" cxnId="{80752750-72B3-48E5-9B63-8938E5ABA74E}">
      <dgm:prSet/>
      <dgm:spPr/>
      <dgm:t>
        <a:bodyPr/>
        <a:lstStyle/>
        <a:p>
          <a:endParaRPr lang="en-US" sz="1600" b="1">
            <a:latin typeface="Times New Roman" pitchFamily="18" charset="0"/>
            <a:cs typeface="Times New Roman" pitchFamily="18" charset="0"/>
          </a:endParaRPr>
        </a:p>
      </dgm:t>
    </dgm:pt>
    <dgm:pt modelId="{0BFC52A6-D228-4E91-8787-3D852A7E7C21}">
      <dgm:prSet phldrT="[Text]" phldr="1" custT="1"/>
      <dgm:spPr/>
      <dgm:t>
        <a:bodyPr/>
        <a:lstStyle/>
        <a:p>
          <a:endParaRPr lang="en-US" sz="1600" b="1" dirty="0">
            <a:latin typeface="Times New Roman" pitchFamily="18" charset="0"/>
            <a:cs typeface="Times New Roman" pitchFamily="18" charset="0"/>
          </a:endParaRPr>
        </a:p>
      </dgm:t>
    </dgm:pt>
    <dgm:pt modelId="{DC7A6642-4341-4C0D-9E1D-5B1A45A0A90A}" type="sibTrans" cxnId="{9172A098-4032-44D9-ABD7-537B33DD163A}">
      <dgm:prSet/>
      <dgm:spPr/>
      <dgm:t>
        <a:bodyPr/>
        <a:lstStyle/>
        <a:p>
          <a:endParaRPr lang="en-US" sz="1600" b="1">
            <a:latin typeface="Times New Roman" pitchFamily="18" charset="0"/>
            <a:cs typeface="Times New Roman" pitchFamily="18" charset="0"/>
          </a:endParaRPr>
        </a:p>
      </dgm:t>
    </dgm:pt>
    <dgm:pt modelId="{4E567F2F-A128-4833-A83A-2EFFA0914BD4}" type="parTrans" cxnId="{9172A098-4032-44D9-ABD7-537B33DD163A}">
      <dgm:prSet/>
      <dgm:spPr/>
      <dgm:t>
        <a:bodyPr/>
        <a:lstStyle/>
        <a:p>
          <a:endParaRPr lang="en-US" sz="1600" b="1">
            <a:latin typeface="Times New Roman" pitchFamily="18" charset="0"/>
            <a:cs typeface="Times New Roman" pitchFamily="18" charset="0"/>
          </a:endParaRPr>
        </a:p>
      </dgm:t>
    </dgm:pt>
    <dgm:pt modelId="{B96CECA4-57B2-444F-9DA8-371F876A7D93}">
      <dgm:prSet phldrT="[Text]" custT="1"/>
      <dgm:spPr>
        <a:solidFill>
          <a:schemeClr val="accent4">
            <a:lumMod val="40000"/>
            <a:lumOff val="60000"/>
            <a:alpha val="90000"/>
          </a:schemeClr>
        </a:solidFill>
      </dgm:spPr>
      <dgm:t>
        <a:bodyPr/>
        <a:lstStyle/>
        <a:p>
          <a:pPr rtl="0"/>
          <a:r>
            <a:rPr kumimoji="0" lang="en-US" sz="1600" b="1" i="0" u="none" strike="noStrike" cap="none" normalizeH="0" baseline="0" dirty="0" smtClean="0">
              <a:ln/>
              <a:effectLst/>
              <a:latin typeface="Times New Roman" pitchFamily="18" charset="0"/>
              <a:cs typeface="Times New Roman" pitchFamily="18" charset="0"/>
            </a:rPr>
            <a:t>Lifting by Civil Supplies  &amp; Consumer Affairs Dept on Quarterly basis</a:t>
          </a:r>
          <a:endParaRPr lang="en-US" sz="1600" b="1" dirty="0">
            <a:latin typeface="Times New Roman" pitchFamily="18" charset="0"/>
            <a:cs typeface="Times New Roman" pitchFamily="18" charset="0"/>
          </a:endParaRPr>
        </a:p>
      </dgm:t>
    </dgm:pt>
    <dgm:pt modelId="{56B6FD9F-A0F7-4F83-836E-CCC89FBF2E3E}" type="sibTrans" cxnId="{59677CEE-CD7C-430C-A262-E558B480EDD5}">
      <dgm:prSet/>
      <dgm:spPr/>
      <dgm:t>
        <a:bodyPr/>
        <a:lstStyle/>
        <a:p>
          <a:endParaRPr lang="en-US" sz="1600" b="1">
            <a:latin typeface="Times New Roman" pitchFamily="18" charset="0"/>
            <a:cs typeface="Times New Roman" pitchFamily="18" charset="0"/>
          </a:endParaRPr>
        </a:p>
      </dgm:t>
    </dgm:pt>
    <dgm:pt modelId="{0B6D51E4-518D-47A3-AC9B-68442D9147B5}" type="parTrans" cxnId="{59677CEE-CD7C-430C-A262-E558B480EDD5}">
      <dgm:prSet/>
      <dgm:spPr/>
      <dgm:t>
        <a:bodyPr/>
        <a:lstStyle/>
        <a:p>
          <a:endParaRPr lang="en-US" sz="1600" b="1">
            <a:latin typeface="Times New Roman" pitchFamily="18" charset="0"/>
            <a:cs typeface="Times New Roman" pitchFamily="18" charset="0"/>
          </a:endParaRPr>
        </a:p>
      </dgm:t>
    </dgm:pt>
    <dgm:pt modelId="{7C94569F-994E-4E5F-A1E9-9B07D086A1E5}" type="pres">
      <dgm:prSet presAssocID="{BA593ED8-BE7A-4AB2-BF90-222283FF70E8}" presName="linearFlow" presStyleCnt="0">
        <dgm:presLayoutVars>
          <dgm:dir/>
          <dgm:animLvl val="lvl"/>
          <dgm:resizeHandles val="exact"/>
        </dgm:presLayoutVars>
      </dgm:prSet>
      <dgm:spPr/>
      <dgm:t>
        <a:bodyPr/>
        <a:lstStyle/>
        <a:p>
          <a:endParaRPr lang="en-US"/>
        </a:p>
      </dgm:t>
    </dgm:pt>
    <dgm:pt modelId="{399FC289-B4B3-475A-A7CC-6ECFCB7730A6}" type="pres">
      <dgm:prSet presAssocID="{7762F1DA-5AF1-404D-8B21-A4E8FA26B1FA}" presName="composite" presStyleCnt="0"/>
      <dgm:spPr/>
      <dgm:t>
        <a:bodyPr/>
        <a:lstStyle/>
        <a:p>
          <a:endParaRPr lang="en-US"/>
        </a:p>
      </dgm:t>
    </dgm:pt>
    <dgm:pt modelId="{96179AEB-725A-48F3-BE7B-1C6BA9412B2F}" type="pres">
      <dgm:prSet presAssocID="{7762F1DA-5AF1-404D-8B21-A4E8FA26B1FA}" presName="parentText" presStyleLbl="alignNode1" presStyleIdx="0" presStyleCnt="5">
        <dgm:presLayoutVars>
          <dgm:chMax val="1"/>
          <dgm:bulletEnabled val="1"/>
        </dgm:presLayoutVars>
      </dgm:prSet>
      <dgm:spPr/>
      <dgm:t>
        <a:bodyPr/>
        <a:lstStyle/>
        <a:p>
          <a:endParaRPr lang="en-US"/>
        </a:p>
      </dgm:t>
    </dgm:pt>
    <dgm:pt modelId="{DA785FFF-1F98-49CC-8CE7-AD8FA24D43D7}" type="pres">
      <dgm:prSet presAssocID="{7762F1DA-5AF1-404D-8B21-A4E8FA26B1FA}" presName="descendantText" presStyleLbl="alignAcc1" presStyleIdx="0" presStyleCnt="5">
        <dgm:presLayoutVars>
          <dgm:bulletEnabled val="1"/>
        </dgm:presLayoutVars>
      </dgm:prSet>
      <dgm:spPr/>
      <dgm:t>
        <a:bodyPr/>
        <a:lstStyle/>
        <a:p>
          <a:endParaRPr lang="en-US"/>
        </a:p>
      </dgm:t>
    </dgm:pt>
    <dgm:pt modelId="{CD77BF96-334E-4AEE-A8BC-FE8949618151}" type="pres">
      <dgm:prSet presAssocID="{AC8F40E3-D407-49C7-9C2F-2D0F7B00DD63}" presName="sp" presStyleCnt="0"/>
      <dgm:spPr/>
      <dgm:t>
        <a:bodyPr/>
        <a:lstStyle/>
        <a:p>
          <a:endParaRPr lang="en-US"/>
        </a:p>
      </dgm:t>
    </dgm:pt>
    <dgm:pt modelId="{0F705016-CE29-4910-A549-CE05DB6E3E56}" type="pres">
      <dgm:prSet presAssocID="{52C6113B-1BA9-4686-8019-C412AE50B4AB}" presName="composite" presStyleCnt="0"/>
      <dgm:spPr/>
      <dgm:t>
        <a:bodyPr/>
        <a:lstStyle/>
        <a:p>
          <a:endParaRPr lang="en-US"/>
        </a:p>
      </dgm:t>
    </dgm:pt>
    <dgm:pt modelId="{E2E3CE9B-0A4F-418F-9D42-EFD268787463}" type="pres">
      <dgm:prSet presAssocID="{52C6113B-1BA9-4686-8019-C412AE50B4AB}" presName="parentText" presStyleLbl="alignNode1" presStyleIdx="1" presStyleCnt="5">
        <dgm:presLayoutVars>
          <dgm:chMax val="1"/>
          <dgm:bulletEnabled val="1"/>
        </dgm:presLayoutVars>
      </dgm:prSet>
      <dgm:spPr/>
      <dgm:t>
        <a:bodyPr/>
        <a:lstStyle/>
        <a:p>
          <a:endParaRPr lang="en-US"/>
        </a:p>
      </dgm:t>
    </dgm:pt>
    <dgm:pt modelId="{834A045B-EEAF-48BE-8DAE-766DDBA74E8B}" type="pres">
      <dgm:prSet presAssocID="{52C6113B-1BA9-4686-8019-C412AE50B4AB}" presName="descendantText" presStyleLbl="alignAcc1" presStyleIdx="1" presStyleCnt="5">
        <dgm:presLayoutVars>
          <dgm:bulletEnabled val="1"/>
        </dgm:presLayoutVars>
      </dgm:prSet>
      <dgm:spPr/>
      <dgm:t>
        <a:bodyPr/>
        <a:lstStyle/>
        <a:p>
          <a:endParaRPr lang="en-US"/>
        </a:p>
      </dgm:t>
    </dgm:pt>
    <dgm:pt modelId="{52D2D8D3-BF65-40F6-8DDA-27A63C9650CA}" type="pres">
      <dgm:prSet presAssocID="{440315C8-96E1-407B-91D7-CCD64211BCFD}" presName="sp" presStyleCnt="0"/>
      <dgm:spPr/>
      <dgm:t>
        <a:bodyPr/>
        <a:lstStyle/>
        <a:p>
          <a:endParaRPr lang="en-US"/>
        </a:p>
      </dgm:t>
    </dgm:pt>
    <dgm:pt modelId="{A7903274-8C2C-4F8A-9C20-9A1321EC4DDE}" type="pres">
      <dgm:prSet presAssocID="{0BFC52A6-D228-4E91-8787-3D852A7E7C21}" presName="composite" presStyleCnt="0"/>
      <dgm:spPr/>
      <dgm:t>
        <a:bodyPr/>
        <a:lstStyle/>
        <a:p>
          <a:endParaRPr lang="en-US"/>
        </a:p>
      </dgm:t>
    </dgm:pt>
    <dgm:pt modelId="{84D602C9-EDA0-4C01-9485-261B5477AE06}" type="pres">
      <dgm:prSet presAssocID="{0BFC52A6-D228-4E91-8787-3D852A7E7C21}" presName="parentText" presStyleLbl="alignNode1" presStyleIdx="2" presStyleCnt="5">
        <dgm:presLayoutVars>
          <dgm:chMax val="1"/>
          <dgm:bulletEnabled val="1"/>
        </dgm:presLayoutVars>
      </dgm:prSet>
      <dgm:spPr/>
      <dgm:t>
        <a:bodyPr/>
        <a:lstStyle/>
        <a:p>
          <a:endParaRPr lang="en-US"/>
        </a:p>
      </dgm:t>
    </dgm:pt>
    <dgm:pt modelId="{53EAFB10-A659-422E-9DDD-D4FAC3EC947F}" type="pres">
      <dgm:prSet presAssocID="{0BFC52A6-D228-4E91-8787-3D852A7E7C21}" presName="descendantText" presStyleLbl="alignAcc1" presStyleIdx="2" presStyleCnt="5">
        <dgm:presLayoutVars>
          <dgm:bulletEnabled val="1"/>
        </dgm:presLayoutVars>
      </dgm:prSet>
      <dgm:spPr/>
      <dgm:t>
        <a:bodyPr/>
        <a:lstStyle/>
        <a:p>
          <a:endParaRPr lang="en-US"/>
        </a:p>
      </dgm:t>
    </dgm:pt>
    <dgm:pt modelId="{34D7B55B-F9E3-4F57-8EE7-210884E8DEEE}" type="pres">
      <dgm:prSet presAssocID="{DC7A6642-4341-4C0D-9E1D-5B1A45A0A90A}" presName="sp" presStyleCnt="0"/>
      <dgm:spPr/>
      <dgm:t>
        <a:bodyPr/>
        <a:lstStyle/>
        <a:p>
          <a:endParaRPr lang="en-US"/>
        </a:p>
      </dgm:t>
    </dgm:pt>
    <dgm:pt modelId="{2544D8E6-4EE1-4652-95F4-C87CE612EF93}" type="pres">
      <dgm:prSet presAssocID="{279F9B6E-6856-4CD1-A0A9-000E3861F402}" presName="composite" presStyleCnt="0"/>
      <dgm:spPr/>
      <dgm:t>
        <a:bodyPr/>
        <a:lstStyle/>
        <a:p>
          <a:endParaRPr lang="en-US"/>
        </a:p>
      </dgm:t>
    </dgm:pt>
    <dgm:pt modelId="{ABA3C636-A79A-426E-9088-B568503C81D7}" type="pres">
      <dgm:prSet presAssocID="{279F9B6E-6856-4CD1-A0A9-000E3861F402}" presName="parentText" presStyleLbl="alignNode1" presStyleIdx="3" presStyleCnt="5">
        <dgm:presLayoutVars>
          <dgm:chMax val="1"/>
          <dgm:bulletEnabled val="1"/>
        </dgm:presLayoutVars>
      </dgm:prSet>
      <dgm:spPr/>
      <dgm:t>
        <a:bodyPr/>
        <a:lstStyle/>
        <a:p>
          <a:endParaRPr lang="en-US"/>
        </a:p>
      </dgm:t>
    </dgm:pt>
    <dgm:pt modelId="{DF31FB1E-9A64-4B35-AE1E-17E9B0F25546}" type="pres">
      <dgm:prSet presAssocID="{279F9B6E-6856-4CD1-A0A9-000E3861F402}" presName="descendantText" presStyleLbl="alignAcc1" presStyleIdx="3" presStyleCnt="5">
        <dgm:presLayoutVars>
          <dgm:bulletEnabled val="1"/>
        </dgm:presLayoutVars>
      </dgm:prSet>
      <dgm:spPr/>
      <dgm:t>
        <a:bodyPr/>
        <a:lstStyle/>
        <a:p>
          <a:endParaRPr lang="en-US"/>
        </a:p>
      </dgm:t>
    </dgm:pt>
    <dgm:pt modelId="{48A09C57-BA6B-4160-ADA9-F4CC7746D33B}" type="pres">
      <dgm:prSet presAssocID="{87BBE681-CF02-4F2A-99F4-FA9F887653BA}" presName="sp" presStyleCnt="0"/>
      <dgm:spPr/>
      <dgm:t>
        <a:bodyPr/>
        <a:lstStyle/>
        <a:p>
          <a:endParaRPr lang="en-US"/>
        </a:p>
      </dgm:t>
    </dgm:pt>
    <dgm:pt modelId="{13AD06FA-9E77-4886-84AF-716B9F62A657}" type="pres">
      <dgm:prSet presAssocID="{7CA1CBC5-7E8D-45E0-A9E0-23BD0159E029}" presName="composite" presStyleCnt="0"/>
      <dgm:spPr/>
      <dgm:t>
        <a:bodyPr/>
        <a:lstStyle/>
        <a:p>
          <a:endParaRPr lang="en-US"/>
        </a:p>
      </dgm:t>
    </dgm:pt>
    <dgm:pt modelId="{7ED567B3-A9BC-4AC4-9886-A4E720921075}" type="pres">
      <dgm:prSet presAssocID="{7CA1CBC5-7E8D-45E0-A9E0-23BD0159E029}" presName="parentText" presStyleLbl="alignNode1" presStyleIdx="4" presStyleCnt="5">
        <dgm:presLayoutVars>
          <dgm:chMax val="1"/>
          <dgm:bulletEnabled val="1"/>
        </dgm:presLayoutVars>
      </dgm:prSet>
      <dgm:spPr/>
      <dgm:t>
        <a:bodyPr/>
        <a:lstStyle/>
        <a:p>
          <a:endParaRPr lang="en-US"/>
        </a:p>
      </dgm:t>
    </dgm:pt>
    <dgm:pt modelId="{811DB105-7CA1-428F-834D-059CD3AB70F9}" type="pres">
      <dgm:prSet presAssocID="{7CA1CBC5-7E8D-45E0-A9E0-23BD0159E029}" presName="descendantText" presStyleLbl="alignAcc1" presStyleIdx="4" presStyleCnt="5">
        <dgm:presLayoutVars>
          <dgm:bulletEnabled val="1"/>
        </dgm:presLayoutVars>
      </dgm:prSet>
      <dgm:spPr/>
      <dgm:t>
        <a:bodyPr/>
        <a:lstStyle/>
        <a:p>
          <a:endParaRPr lang="en-US"/>
        </a:p>
      </dgm:t>
    </dgm:pt>
  </dgm:ptLst>
  <dgm:cxnLst>
    <dgm:cxn modelId="{A866381A-D9BF-4A26-A0DB-7077F312440B}" srcId="{7762F1DA-5AF1-404D-8B21-A4E8FA26B1FA}" destId="{B2B34672-7392-4D87-8AD0-7D8DD41514F6}" srcOrd="0" destOrd="0" parTransId="{12DDD316-53FE-4B80-B6E4-F250018DFB95}" sibTransId="{62350704-0E74-4451-80F6-670F672E87DD}"/>
    <dgm:cxn modelId="{80752750-72B3-48E5-9B63-8938E5ABA74E}" srcId="{7CA1CBC5-7E8D-45E0-A9E0-23BD0159E029}" destId="{53BE75B5-8064-4C65-9415-AA642ED0C38F}" srcOrd="0" destOrd="0" parTransId="{E653738A-9792-4C4C-B660-88CEEB92224D}" sibTransId="{81715B20-01FB-4250-9C8D-4A6A1B54EC9F}"/>
    <dgm:cxn modelId="{05327FA1-AA41-45C0-B090-A0D9B4BBA6A9}" srcId="{BA593ED8-BE7A-4AB2-BF90-222283FF70E8}" destId="{7CA1CBC5-7E8D-45E0-A9E0-23BD0159E029}" srcOrd="4" destOrd="0" parTransId="{4A896B8D-7834-4379-BF87-64CFAD6A1615}" sibTransId="{B70D51F3-4EE1-46B2-836C-7344A56B7B7D}"/>
    <dgm:cxn modelId="{1EB863E8-0F88-410D-A9B5-A7AA41928DB3}" type="presOf" srcId="{52C6113B-1BA9-4686-8019-C412AE50B4AB}" destId="{E2E3CE9B-0A4F-418F-9D42-EFD268787463}" srcOrd="0" destOrd="0" presId="urn:microsoft.com/office/officeart/2005/8/layout/chevron2"/>
    <dgm:cxn modelId="{37F1AAE2-24E9-4963-A5D6-67E06C9A158F}" type="presOf" srcId="{B2B34672-7392-4D87-8AD0-7D8DD41514F6}" destId="{DA785FFF-1F98-49CC-8CE7-AD8FA24D43D7}" srcOrd="0" destOrd="0" presId="urn:microsoft.com/office/officeart/2005/8/layout/chevron2"/>
    <dgm:cxn modelId="{244A403D-2A30-423C-A13D-29498F69B021}" type="presOf" srcId="{7762F1DA-5AF1-404D-8B21-A4E8FA26B1FA}" destId="{96179AEB-725A-48F3-BE7B-1C6BA9412B2F}" srcOrd="0" destOrd="0" presId="urn:microsoft.com/office/officeart/2005/8/layout/chevron2"/>
    <dgm:cxn modelId="{42119E99-A1FE-498E-B8B2-EA8156419EE5}" type="presOf" srcId="{BA593ED8-BE7A-4AB2-BF90-222283FF70E8}" destId="{7C94569F-994E-4E5F-A1E9-9B07D086A1E5}" srcOrd="0" destOrd="0" presId="urn:microsoft.com/office/officeart/2005/8/layout/chevron2"/>
    <dgm:cxn modelId="{DDA73846-40A7-4E1B-9188-346B5D435747}" type="presOf" srcId="{B96CECA4-57B2-444F-9DA8-371F876A7D93}" destId="{53EAFB10-A659-422E-9DDD-D4FAC3EC947F}" srcOrd="0" destOrd="0" presId="urn:microsoft.com/office/officeart/2005/8/layout/chevron2"/>
    <dgm:cxn modelId="{9172A098-4032-44D9-ABD7-537B33DD163A}" srcId="{BA593ED8-BE7A-4AB2-BF90-222283FF70E8}" destId="{0BFC52A6-D228-4E91-8787-3D852A7E7C21}" srcOrd="2" destOrd="0" parTransId="{4E567F2F-A128-4833-A83A-2EFFA0914BD4}" sibTransId="{DC7A6642-4341-4C0D-9E1D-5B1A45A0A90A}"/>
    <dgm:cxn modelId="{14AE9F26-FC95-405C-AF4E-BC04961377BB}" srcId="{BA593ED8-BE7A-4AB2-BF90-222283FF70E8}" destId="{7762F1DA-5AF1-404D-8B21-A4E8FA26B1FA}" srcOrd="0" destOrd="0" parTransId="{B1349D6A-E2BA-4E67-83C5-2181E898555C}" sibTransId="{AC8F40E3-D407-49C7-9C2F-2D0F7B00DD63}"/>
    <dgm:cxn modelId="{0455065B-5541-43DD-9102-17EFACE277B9}" srcId="{BA593ED8-BE7A-4AB2-BF90-222283FF70E8}" destId="{52C6113B-1BA9-4686-8019-C412AE50B4AB}" srcOrd="1" destOrd="0" parTransId="{42264AF4-A572-47CE-95DA-4F1D0D3834D6}" sibTransId="{440315C8-96E1-407B-91D7-CCD64211BCFD}"/>
    <dgm:cxn modelId="{3BD6A610-24D0-46AA-8224-0681B9EBAB44}" srcId="{52C6113B-1BA9-4686-8019-C412AE50B4AB}" destId="{3C1BAA74-A517-4B27-ABAD-7B86B5BA25BC}" srcOrd="0" destOrd="0" parTransId="{F582DB3E-45C7-4A2C-A45E-ADAA93957D05}" sibTransId="{1BDB72CF-BD1E-4674-8A97-74F6506C36D7}"/>
    <dgm:cxn modelId="{3CDF42E5-5126-4EB6-B662-E4498D378B8D}" type="presOf" srcId="{279F9B6E-6856-4CD1-A0A9-000E3861F402}" destId="{ABA3C636-A79A-426E-9088-B568503C81D7}" srcOrd="0" destOrd="0" presId="urn:microsoft.com/office/officeart/2005/8/layout/chevron2"/>
    <dgm:cxn modelId="{59677CEE-CD7C-430C-A262-E558B480EDD5}" srcId="{0BFC52A6-D228-4E91-8787-3D852A7E7C21}" destId="{B96CECA4-57B2-444F-9DA8-371F876A7D93}" srcOrd="0" destOrd="0" parTransId="{0B6D51E4-518D-47A3-AC9B-68442D9147B5}" sibTransId="{56B6FD9F-A0F7-4F83-836E-CCC89FBF2E3E}"/>
    <dgm:cxn modelId="{FBBD8324-1941-4521-B25D-C6F2D053E69B}" type="presOf" srcId="{3C1BAA74-A517-4B27-ABAD-7B86B5BA25BC}" destId="{834A045B-EEAF-48BE-8DAE-766DDBA74E8B}" srcOrd="0" destOrd="0" presId="urn:microsoft.com/office/officeart/2005/8/layout/chevron2"/>
    <dgm:cxn modelId="{08C906FB-9F60-405C-992E-5A5DA807A2B7}" type="presOf" srcId="{53BE75B5-8064-4C65-9415-AA642ED0C38F}" destId="{811DB105-7CA1-428F-834D-059CD3AB70F9}" srcOrd="0" destOrd="0" presId="urn:microsoft.com/office/officeart/2005/8/layout/chevron2"/>
    <dgm:cxn modelId="{81333E2C-0E18-41A9-87E5-009C65341D8E}" type="presOf" srcId="{0BFC52A6-D228-4E91-8787-3D852A7E7C21}" destId="{84D602C9-EDA0-4C01-9485-261B5477AE06}" srcOrd="0" destOrd="0" presId="urn:microsoft.com/office/officeart/2005/8/layout/chevron2"/>
    <dgm:cxn modelId="{FA2BFE6A-644D-480B-864A-733530ECA95B}" type="presOf" srcId="{A637801A-5877-41C3-BAAC-15D83F5F39F3}" destId="{DF31FB1E-9A64-4B35-AE1E-17E9B0F25546}" srcOrd="0" destOrd="0" presId="urn:microsoft.com/office/officeart/2005/8/layout/chevron2"/>
    <dgm:cxn modelId="{67C824A4-5F8A-4E1F-97B8-695615E00C2E}" srcId="{BA593ED8-BE7A-4AB2-BF90-222283FF70E8}" destId="{279F9B6E-6856-4CD1-A0A9-000E3861F402}" srcOrd="3" destOrd="0" parTransId="{17EB4AE7-6D2A-402E-86EA-92289FDABA50}" sibTransId="{87BBE681-CF02-4F2A-99F4-FA9F887653BA}"/>
    <dgm:cxn modelId="{8F59B86E-34AD-4DF5-8F42-35998C0C8B8A}" srcId="{279F9B6E-6856-4CD1-A0A9-000E3861F402}" destId="{A637801A-5877-41C3-BAAC-15D83F5F39F3}" srcOrd="0" destOrd="0" parTransId="{647A357E-4215-4DC5-B782-11D800CA15B4}" sibTransId="{AC0683D3-F198-48BD-9341-FE7D816387C8}"/>
    <dgm:cxn modelId="{78BB8D24-F5AD-4767-9FAC-3B5416BFF0F4}" type="presOf" srcId="{7CA1CBC5-7E8D-45E0-A9E0-23BD0159E029}" destId="{7ED567B3-A9BC-4AC4-9886-A4E720921075}" srcOrd="0" destOrd="0" presId="urn:microsoft.com/office/officeart/2005/8/layout/chevron2"/>
    <dgm:cxn modelId="{66B85FC1-D484-434F-AAC4-3AA5659E3825}" type="presParOf" srcId="{7C94569F-994E-4E5F-A1E9-9B07D086A1E5}" destId="{399FC289-B4B3-475A-A7CC-6ECFCB7730A6}" srcOrd="0" destOrd="0" presId="urn:microsoft.com/office/officeart/2005/8/layout/chevron2"/>
    <dgm:cxn modelId="{0D27496E-C614-456C-9E2E-FA8412B88499}" type="presParOf" srcId="{399FC289-B4B3-475A-A7CC-6ECFCB7730A6}" destId="{96179AEB-725A-48F3-BE7B-1C6BA9412B2F}" srcOrd="0" destOrd="0" presId="urn:microsoft.com/office/officeart/2005/8/layout/chevron2"/>
    <dgm:cxn modelId="{F13150B9-F743-4EE4-9C0C-F465CF61FC1E}" type="presParOf" srcId="{399FC289-B4B3-475A-A7CC-6ECFCB7730A6}" destId="{DA785FFF-1F98-49CC-8CE7-AD8FA24D43D7}" srcOrd="1" destOrd="0" presId="urn:microsoft.com/office/officeart/2005/8/layout/chevron2"/>
    <dgm:cxn modelId="{6534B544-5653-4EC1-A015-C5D261EF8C95}" type="presParOf" srcId="{7C94569F-994E-4E5F-A1E9-9B07D086A1E5}" destId="{CD77BF96-334E-4AEE-A8BC-FE8949618151}" srcOrd="1" destOrd="0" presId="urn:microsoft.com/office/officeart/2005/8/layout/chevron2"/>
    <dgm:cxn modelId="{404C8898-43C0-4DBE-9BAE-6739F78C0F41}" type="presParOf" srcId="{7C94569F-994E-4E5F-A1E9-9B07D086A1E5}" destId="{0F705016-CE29-4910-A549-CE05DB6E3E56}" srcOrd="2" destOrd="0" presId="urn:microsoft.com/office/officeart/2005/8/layout/chevron2"/>
    <dgm:cxn modelId="{D61876C1-12A0-437E-B93C-E646DB824050}" type="presParOf" srcId="{0F705016-CE29-4910-A549-CE05DB6E3E56}" destId="{E2E3CE9B-0A4F-418F-9D42-EFD268787463}" srcOrd="0" destOrd="0" presId="urn:microsoft.com/office/officeart/2005/8/layout/chevron2"/>
    <dgm:cxn modelId="{E8C907E5-B6D6-416B-B11D-83E019ECC41B}" type="presParOf" srcId="{0F705016-CE29-4910-A549-CE05DB6E3E56}" destId="{834A045B-EEAF-48BE-8DAE-766DDBA74E8B}" srcOrd="1" destOrd="0" presId="urn:microsoft.com/office/officeart/2005/8/layout/chevron2"/>
    <dgm:cxn modelId="{5B449C9E-6072-48E4-B045-F5BDCBC93469}" type="presParOf" srcId="{7C94569F-994E-4E5F-A1E9-9B07D086A1E5}" destId="{52D2D8D3-BF65-40F6-8DDA-27A63C9650CA}" srcOrd="3" destOrd="0" presId="urn:microsoft.com/office/officeart/2005/8/layout/chevron2"/>
    <dgm:cxn modelId="{33F568C5-E2CA-47CE-824A-E52DB8766F35}" type="presParOf" srcId="{7C94569F-994E-4E5F-A1E9-9B07D086A1E5}" destId="{A7903274-8C2C-4F8A-9C20-9A1321EC4DDE}" srcOrd="4" destOrd="0" presId="urn:microsoft.com/office/officeart/2005/8/layout/chevron2"/>
    <dgm:cxn modelId="{93A88A15-CF34-4754-8FB5-9701E727DDC7}" type="presParOf" srcId="{A7903274-8C2C-4F8A-9C20-9A1321EC4DDE}" destId="{84D602C9-EDA0-4C01-9485-261B5477AE06}" srcOrd="0" destOrd="0" presId="urn:microsoft.com/office/officeart/2005/8/layout/chevron2"/>
    <dgm:cxn modelId="{3C273A42-2E87-4B4D-BC45-1BF28ABB1DF7}" type="presParOf" srcId="{A7903274-8C2C-4F8A-9C20-9A1321EC4DDE}" destId="{53EAFB10-A659-422E-9DDD-D4FAC3EC947F}" srcOrd="1" destOrd="0" presId="urn:microsoft.com/office/officeart/2005/8/layout/chevron2"/>
    <dgm:cxn modelId="{8513BD7F-CBBA-42C9-A5B9-48F820230CB7}" type="presParOf" srcId="{7C94569F-994E-4E5F-A1E9-9B07D086A1E5}" destId="{34D7B55B-F9E3-4F57-8EE7-210884E8DEEE}" srcOrd="5" destOrd="0" presId="urn:microsoft.com/office/officeart/2005/8/layout/chevron2"/>
    <dgm:cxn modelId="{D239BD19-AB53-443E-BDA3-AE3246F985ED}" type="presParOf" srcId="{7C94569F-994E-4E5F-A1E9-9B07D086A1E5}" destId="{2544D8E6-4EE1-4652-95F4-C87CE612EF93}" srcOrd="6" destOrd="0" presId="urn:microsoft.com/office/officeart/2005/8/layout/chevron2"/>
    <dgm:cxn modelId="{45E15555-19C4-494E-A437-CB759003BF99}" type="presParOf" srcId="{2544D8E6-4EE1-4652-95F4-C87CE612EF93}" destId="{ABA3C636-A79A-426E-9088-B568503C81D7}" srcOrd="0" destOrd="0" presId="urn:microsoft.com/office/officeart/2005/8/layout/chevron2"/>
    <dgm:cxn modelId="{75AD58DF-C68A-4DCE-B60D-FA32B0D957AB}" type="presParOf" srcId="{2544D8E6-4EE1-4652-95F4-C87CE612EF93}" destId="{DF31FB1E-9A64-4B35-AE1E-17E9B0F25546}" srcOrd="1" destOrd="0" presId="urn:microsoft.com/office/officeart/2005/8/layout/chevron2"/>
    <dgm:cxn modelId="{D00047C1-E5DC-475A-8A9D-24364C26F09D}" type="presParOf" srcId="{7C94569F-994E-4E5F-A1E9-9B07D086A1E5}" destId="{48A09C57-BA6B-4160-ADA9-F4CC7746D33B}" srcOrd="7" destOrd="0" presId="urn:microsoft.com/office/officeart/2005/8/layout/chevron2"/>
    <dgm:cxn modelId="{B312ACD7-5C8A-46F9-B204-687A7D0B50BB}" type="presParOf" srcId="{7C94569F-994E-4E5F-A1E9-9B07D086A1E5}" destId="{13AD06FA-9E77-4886-84AF-716B9F62A657}" srcOrd="8" destOrd="0" presId="urn:microsoft.com/office/officeart/2005/8/layout/chevron2"/>
    <dgm:cxn modelId="{D5B972C6-980D-4F56-9FE4-45B352DF0837}" type="presParOf" srcId="{13AD06FA-9E77-4886-84AF-716B9F62A657}" destId="{7ED567B3-A9BC-4AC4-9886-A4E720921075}" srcOrd="0" destOrd="0" presId="urn:microsoft.com/office/officeart/2005/8/layout/chevron2"/>
    <dgm:cxn modelId="{B5144D71-0727-4167-8ACD-72078ED38FE2}" type="presParOf" srcId="{13AD06FA-9E77-4886-84AF-716B9F62A657}" destId="{811DB105-7CA1-428F-834D-059CD3AB70F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04E97A-B7ED-4EF8-AFC7-DB78D603CFC1}" type="doc">
      <dgm:prSet loTypeId="urn:microsoft.com/office/officeart/2005/8/layout/process2" loCatId="process" qsTypeId="urn:microsoft.com/office/officeart/2005/8/quickstyle/3d1" qsCatId="3D" csTypeId="urn:microsoft.com/office/officeart/2005/8/colors/colorful5" csCatId="colorful" phldr="1"/>
      <dgm:spPr/>
    </dgm:pt>
    <dgm:pt modelId="{360B385C-0102-4699-B517-C7C51A67698A}">
      <dgm:prSet phldrT="[Text]"/>
      <dgm:spPr/>
      <dgm:t>
        <a:bodyPr/>
        <a:lstStyle/>
        <a:p>
          <a:r>
            <a:rPr lang="en-US" b="1" smtClean="0">
              <a:solidFill>
                <a:schemeClr val="tx1"/>
              </a:solidFill>
            </a:rPr>
            <a:t>MHRD</a:t>
          </a:r>
          <a:endParaRPr lang="en-US" b="1" dirty="0">
            <a:solidFill>
              <a:schemeClr val="tx1"/>
            </a:solidFill>
          </a:endParaRPr>
        </a:p>
      </dgm:t>
    </dgm:pt>
    <dgm:pt modelId="{63907AE4-3A4F-4472-96B4-D37947B3A1B4}" type="parTrans" cxnId="{C4D61C1B-D8E6-47D5-8278-FB95D0629FC8}">
      <dgm:prSet/>
      <dgm:spPr/>
      <dgm:t>
        <a:bodyPr/>
        <a:lstStyle/>
        <a:p>
          <a:endParaRPr lang="en-US"/>
        </a:p>
      </dgm:t>
    </dgm:pt>
    <dgm:pt modelId="{DA42BBE3-9637-4A84-8F86-EA160B4793D4}" type="sibTrans" cxnId="{C4D61C1B-D8E6-47D5-8278-FB95D0629FC8}">
      <dgm:prSet/>
      <dgm:spPr/>
      <dgm:t>
        <a:bodyPr/>
        <a:lstStyle/>
        <a:p>
          <a:endParaRPr lang="en-US"/>
        </a:p>
      </dgm:t>
    </dgm:pt>
    <dgm:pt modelId="{33B1E645-9FF5-46B4-8990-E3D26A1E4776}">
      <dgm:prSet phldrT="[Text]"/>
      <dgm:spPr/>
      <dgm:t>
        <a:bodyPr/>
        <a:lstStyle/>
        <a:p>
          <a:r>
            <a:rPr lang="en-US" b="1" smtClean="0">
              <a:solidFill>
                <a:schemeClr val="tx1"/>
              </a:solidFill>
            </a:rPr>
            <a:t>UT ADMINISTRATION</a:t>
          </a:r>
          <a:endParaRPr lang="en-US" b="1" dirty="0">
            <a:solidFill>
              <a:schemeClr val="tx1"/>
            </a:solidFill>
          </a:endParaRPr>
        </a:p>
      </dgm:t>
    </dgm:pt>
    <dgm:pt modelId="{C7F7B31E-419C-4369-BAE6-8ACA2008D110}" type="parTrans" cxnId="{A61B8C99-351B-4BFA-9C2B-7A09D26CE939}">
      <dgm:prSet/>
      <dgm:spPr/>
      <dgm:t>
        <a:bodyPr/>
        <a:lstStyle/>
        <a:p>
          <a:endParaRPr lang="en-US"/>
        </a:p>
      </dgm:t>
    </dgm:pt>
    <dgm:pt modelId="{D638C544-3242-40AD-A08F-13E45323454C}" type="sibTrans" cxnId="{A61B8C99-351B-4BFA-9C2B-7A09D26CE939}">
      <dgm:prSet/>
      <dgm:spPr/>
      <dgm:t>
        <a:bodyPr/>
        <a:lstStyle/>
        <a:p>
          <a:endParaRPr lang="en-US"/>
        </a:p>
      </dgm:t>
    </dgm:pt>
    <dgm:pt modelId="{B2F0B763-F117-45AE-8B05-93D2A5C57778}">
      <dgm:prSet phldrT="[Text]"/>
      <dgm:spPr/>
      <dgm:t>
        <a:bodyPr/>
        <a:lstStyle/>
        <a:p>
          <a:r>
            <a:rPr lang="en-US" b="1" smtClean="0">
              <a:solidFill>
                <a:schemeClr val="tx1"/>
              </a:solidFill>
            </a:rPr>
            <a:t>EDUCATION DEPT.</a:t>
          </a:r>
          <a:endParaRPr lang="en-US" b="1" dirty="0">
            <a:solidFill>
              <a:schemeClr val="tx1"/>
            </a:solidFill>
          </a:endParaRPr>
        </a:p>
      </dgm:t>
    </dgm:pt>
    <dgm:pt modelId="{580C48C7-7338-4A14-A1F1-7F70DAA4AFB0}" type="parTrans" cxnId="{F4306434-F670-4FED-9721-CDAAE8319382}">
      <dgm:prSet/>
      <dgm:spPr/>
      <dgm:t>
        <a:bodyPr/>
        <a:lstStyle/>
        <a:p>
          <a:endParaRPr lang="en-US"/>
        </a:p>
      </dgm:t>
    </dgm:pt>
    <dgm:pt modelId="{96EB21E5-F04E-4E08-A2FA-7757B0DB4B00}" type="sibTrans" cxnId="{F4306434-F670-4FED-9721-CDAAE8319382}">
      <dgm:prSet/>
      <dgm:spPr/>
      <dgm:t>
        <a:bodyPr/>
        <a:lstStyle/>
        <a:p>
          <a:endParaRPr lang="en-US"/>
        </a:p>
      </dgm:t>
    </dgm:pt>
    <dgm:pt modelId="{68F7E91A-FA21-4B14-8047-108BB69BD560}">
      <dgm:prSet phldrT="[Text]"/>
      <dgm:spPr/>
      <dgm:t>
        <a:bodyPr/>
        <a:lstStyle/>
        <a:p>
          <a:r>
            <a:rPr lang="en-US" b="1" smtClean="0">
              <a:solidFill>
                <a:schemeClr val="tx1"/>
              </a:solidFill>
            </a:rPr>
            <a:t>DDOs OF EDUCATION DEPT.</a:t>
          </a:r>
          <a:endParaRPr lang="en-US" b="1" dirty="0">
            <a:solidFill>
              <a:schemeClr val="tx1"/>
            </a:solidFill>
          </a:endParaRPr>
        </a:p>
      </dgm:t>
    </dgm:pt>
    <dgm:pt modelId="{4939DACD-29BA-4CA5-B2F7-542E4144E466}" type="parTrans" cxnId="{AD12FC10-4780-4FF3-93DE-B1A5256C480E}">
      <dgm:prSet/>
      <dgm:spPr/>
      <dgm:t>
        <a:bodyPr/>
        <a:lstStyle/>
        <a:p>
          <a:endParaRPr lang="en-US"/>
        </a:p>
      </dgm:t>
    </dgm:pt>
    <dgm:pt modelId="{42ECF06A-190C-443F-A2B5-BA559984FE0C}" type="sibTrans" cxnId="{AD12FC10-4780-4FF3-93DE-B1A5256C480E}">
      <dgm:prSet/>
      <dgm:spPr/>
      <dgm:t>
        <a:bodyPr/>
        <a:lstStyle/>
        <a:p>
          <a:endParaRPr lang="en-US"/>
        </a:p>
      </dgm:t>
    </dgm:pt>
    <dgm:pt modelId="{DE756856-FF6E-4B72-B785-3B7F43960556}">
      <dgm:prSet phldrT="[Text]"/>
      <dgm:spPr/>
      <dgm:t>
        <a:bodyPr/>
        <a:lstStyle/>
        <a:p>
          <a:r>
            <a:rPr lang="en-US" b="1" dirty="0" smtClean="0">
              <a:solidFill>
                <a:schemeClr val="tx1"/>
              </a:solidFill>
            </a:rPr>
            <a:t>SELF HELP GROUPS</a:t>
          </a:r>
          <a:endParaRPr lang="en-US" b="1" dirty="0">
            <a:solidFill>
              <a:schemeClr val="tx1"/>
            </a:solidFill>
          </a:endParaRPr>
        </a:p>
      </dgm:t>
    </dgm:pt>
    <dgm:pt modelId="{B0398F25-E888-4858-ABBA-E6F1B34019DD}" type="parTrans" cxnId="{6F8E9B7F-D7DA-4E10-A820-0D2818B087BC}">
      <dgm:prSet/>
      <dgm:spPr/>
      <dgm:t>
        <a:bodyPr/>
        <a:lstStyle/>
        <a:p>
          <a:endParaRPr lang="en-US"/>
        </a:p>
      </dgm:t>
    </dgm:pt>
    <dgm:pt modelId="{E4E5A3EB-A8E1-423C-8B0B-A85AE6321C26}" type="sibTrans" cxnId="{6F8E9B7F-D7DA-4E10-A820-0D2818B087BC}">
      <dgm:prSet/>
      <dgm:spPr/>
      <dgm:t>
        <a:bodyPr/>
        <a:lstStyle/>
        <a:p>
          <a:endParaRPr lang="en-US"/>
        </a:p>
      </dgm:t>
    </dgm:pt>
    <dgm:pt modelId="{2BBE581D-9D63-4CF7-956D-A0253FF321A3}" type="pres">
      <dgm:prSet presAssocID="{7804E97A-B7ED-4EF8-AFC7-DB78D603CFC1}" presName="linearFlow" presStyleCnt="0">
        <dgm:presLayoutVars>
          <dgm:resizeHandles val="exact"/>
        </dgm:presLayoutVars>
      </dgm:prSet>
      <dgm:spPr/>
    </dgm:pt>
    <dgm:pt modelId="{07AD664C-9772-4152-947B-F2E8DB55BCE8}" type="pres">
      <dgm:prSet presAssocID="{360B385C-0102-4699-B517-C7C51A67698A}" presName="node" presStyleLbl="node1" presStyleIdx="0" presStyleCnt="5" custScaleX="240860">
        <dgm:presLayoutVars>
          <dgm:bulletEnabled val="1"/>
        </dgm:presLayoutVars>
      </dgm:prSet>
      <dgm:spPr/>
      <dgm:t>
        <a:bodyPr/>
        <a:lstStyle/>
        <a:p>
          <a:endParaRPr lang="en-US"/>
        </a:p>
      </dgm:t>
    </dgm:pt>
    <dgm:pt modelId="{D43AED55-BD08-42EF-A64C-114D4981B4CA}" type="pres">
      <dgm:prSet presAssocID="{DA42BBE3-9637-4A84-8F86-EA160B4793D4}" presName="sibTrans" presStyleLbl="sibTrans2D1" presStyleIdx="0" presStyleCnt="4"/>
      <dgm:spPr/>
      <dgm:t>
        <a:bodyPr/>
        <a:lstStyle/>
        <a:p>
          <a:endParaRPr lang="en-US"/>
        </a:p>
      </dgm:t>
    </dgm:pt>
    <dgm:pt modelId="{E3345209-B79C-44F7-9502-B51E9239A271}" type="pres">
      <dgm:prSet presAssocID="{DA42BBE3-9637-4A84-8F86-EA160B4793D4}" presName="connectorText" presStyleLbl="sibTrans2D1" presStyleIdx="0" presStyleCnt="4"/>
      <dgm:spPr/>
      <dgm:t>
        <a:bodyPr/>
        <a:lstStyle/>
        <a:p>
          <a:endParaRPr lang="en-US"/>
        </a:p>
      </dgm:t>
    </dgm:pt>
    <dgm:pt modelId="{69AFE237-9525-4E0A-B8C9-21F2F8B3E0AB}" type="pres">
      <dgm:prSet presAssocID="{33B1E645-9FF5-46B4-8990-E3D26A1E4776}" presName="node" presStyleLbl="node1" presStyleIdx="1" presStyleCnt="5" custScaleX="240860">
        <dgm:presLayoutVars>
          <dgm:bulletEnabled val="1"/>
        </dgm:presLayoutVars>
      </dgm:prSet>
      <dgm:spPr/>
      <dgm:t>
        <a:bodyPr/>
        <a:lstStyle/>
        <a:p>
          <a:endParaRPr lang="en-US"/>
        </a:p>
      </dgm:t>
    </dgm:pt>
    <dgm:pt modelId="{49B410A1-40AA-4F62-B13C-416069DFC65C}" type="pres">
      <dgm:prSet presAssocID="{D638C544-3242-40AD-A08F-13E45323454C}" presName="sibTrans" presStyleLbl="sibTrans2D1" presStyleIdx="1" presStyleCnt="4"/>
      <dgm:spPr/>
      <dgm:t>
        <a:bodyPr/>
        <a:lstStyle/>
        <a:p>
          <a:endParaRPr lang="en-US"/>
        </a:p>
      </dgm:t>
    </dgm:pt>
    <dgm:pt modelId="{A43E1CA7-18B7-4016-9557-79A6B9473BD0}" type="pres">
      <dgm:prSet presAssocID="{D638C544-3242-40AD-A08F-13E45323454C}" presName="connectorText" presStyleLbl="sibTrans2D1" presStyleIdx="1" presStyleCnt="4"/>
      <dgm:spPr/>
      <dgm:t>
        <a:bodyPr/>
        <a:lstStyle/>
        <a:p>
          <a:endParaRPr lang="en-US"/>
        </a:p>
      </dgm:t>
    </dgm:pt>
    <dgm:pt modelId="{4CD5036A-01C5-4018-80C5-334BECC15CAA}" type="pres">
      <dgm:prSet presAssocID="{B2F0B763-F117-45AE-8B05-93D2A5C57778}" presName="node" presStyleLbl="node1" presStyleIdx="2" presStyleCnt="5" custScaleX="240860">
        <dgm:presLayoutVars>
          <dgm:bulletEnabled val="1"/>
        </dgm:presLayoutVars>
      </dgm:prSet>
      <dgm:spPr/>
      <dgm:t>
        <a:bodyPr/>
        <a:lstStyle/>
        <a:p>
          <a:endParaRPr lang="en-US"/>
        </a:p>
      </dgm:t>
    </dgm:pt>
    <dgm:pt modelId="{FC7FC953-EAED-4CF5-BD6B-0CED2D822382}" type="pres">
      <dgm:prSet presAssocID="{96EB21E5-F04E-4E08-A2FA-7757B0DB4B00}" presName="sibTrans" presStyleLbl="sibTrans2D1" presStyleIdx="2" presStyleCnt="4"/>
      <dgm:spPr/>
      <dgm:t>
        <a:bodyPr/>
        <a:lstStyle/>
        <a:p>
          <a:endParaRPr lang="en-US"/>
        </a:p>
      </dgm:t>
    </dgm:pt>
    <dgm:pt modelId="{1AD2AEE5-F04F-4F63-ADF4-62BE2D35CCAD}" type="pres">
      <dgm:prSet presAssocID="{96EB21E5-F04E-4E08-A2FA-7757B0DB4B00}" presName="connectorText" presStyleLbl="sibTrans2D1" presStyleIdx="2" presStyleCnt="4"/>
      <dgm:spPr/>
      <dgm:t>
        <a:bodyPr/>
        <a:lstStyle/>
        <a:p>
          <a:endParaRPr lang="en-US"/>
        </a:p>
      </dgm:t>
    </dgm:pt>
    <dgm:pt modelId="{B99EBD1B-5AFA-474B-AA66-5A3055799381}" type="pres">
      <dgm:prSet presAssocID="{68F7E91A-FA21-4B14-8047-108BB69BD560}" presName="node" presStyleLbl="node1" presStyleIdx="3" presStyleCnt="5" custScaleX="231855">
        <dgm:presLayoutVars>
          <dgm:bulletEnabled val="1"/>
        </dgm:presLayoutVars>
      </dgm:prSet>
      <dgm:spPr/>
      <dgm:t>
        <a:bodyPr/>
        <a:lstStyle/>
        <a:p>
          <a:endParaRPr lang="en-US"/>
        </a:p>
      </dgm:t>
    </dgm:pt>
    <dgm:pt modelId="{21473129-EF01-4456-BEAC-65218C40C396}" type="pres">
      <dgm:prSet presAssocID="{42ECF06A-190C-443F-A2B5-BA559984FE0C}" presName="sibTrans" presStyleLbl="sibTrans2D1" presStyleIdx="3" presStyleCnt="4"/>
      <dgm:spPr/>
      <dgm:t>
        <a:bodyPr/>
        <a:lstStyle/>
        <a:p>
          <a:endParaRPr lang="en-US"/>
        </a:p>
      </dgm:t>
    </dgm:pt>
    <dgm:pt modelId="{8A1EFEA6-30B2-4343-A7EA-4DBCBCB514C9}" type="pres">
      <dgm:prSet presAssocID="{42ECF06A-190C-443F-A2B5-BA559984FE0C}" presName="connectorText" presStyleLbl="sibTrans2D1" presStyleIdx="3" presStyleCnt="4"/>
      <dgm:spPr/>
      <dgm:t>
        <a:bodyPr/>
        <a:lstStyle/>
        <a:p>
          <a:endParaRPr lang="en-US"/>
        </a:p>
      </dgm:t>
    </dgm:pt>
    <dgm:pt modelId="{F1839430-3D6F-449C-AEEF-2A1FFA2F65B8}" type="pres">
      <dgm:prSet presAssocID="{DE756856-FF6E-4B72-B785-3B7F43960556}" presName="node" presStyleLbl="node1" presStyleIdx="4" presStyleCnt="5" custScaleX="231596">
        <dgm:presLayoutVars>
          <dgm:bulletEnabled val="1"/>
        </dgm:presLayoutVars>
      </dgm:prSet>
      <dgm:spPr/>
      <dgm:t>
        <a:bodyPr/>
        <a:lstStyle/>
        <a:p>
          <a:endParaRPr lang="en-US"/>
        </a:p>
      </dgm:t>
    </dgm:pt>
  </dgm:ptLst>
  <dgm:cxnLst>
    <dgm:cxn modelId="{B8F7A049-DBD8-447B-9B13-6861A1B381E7}" type="presOf" srcId="{DA42BBE3-9637-4A84-8F86-EA160B4793D4}" destId="{D43AED55-BD08-42EF-A64C-114D4981B4CA}" srcOrd="0" destOrd="0" presId="urn:microsoft.com/office/officeart/2005/8/layout/process2"/>
    <dgm:cxn modelId="{7DBF8AFE-15EE-4F64-968F-04C57F5037CD}" type="presOf" srcId="{DE756856-FF6E-4B72-B785-3B7F43960556}" destId="{F1839430-3D6F-449C-AEEF-2A1FFA2F65B8}" srcOrd="0" destOrd="0" presId="urn:microsoft.com/office/officeart/2005/8/layout/process2"/>
    <dgm:cxn modelId="{DF4F1B11-C317-4C8E-9E7B-2330A71CF392}" type="presOf" srcId="{360B385C-0102-4699-B517-C7C51A67698A}" destId="{07AD664C-9772-4152-947B-F2E8DB55BCE8}" srcOrd="0" destOrd="0" presId="urn:microsoft.com/office/officeart/2005/8/layout/process2"/>
    <dgm:cxn modelId="{6C6C937E-0A5F-41AF-94C7-EC7C3AC35653}" type="presOf" srcId="{96EB21E5-F04E-4E08-A2FA-7757B0DB4B00}" destId="{FC7FC953-EAED-4CF5-BD6B-0CED2D822382}" srcOrd="0" destOrd="0" presId="urn:microsoft.com/office/officeart/2005/8/layout/process2"/>
    <dgm:cxn modelId="{F7A80C2A-703E-486C-BA1B-21F0D78BF228}" type="presOf" srcId="{68F7E91A-FA21-4B14-8047-108BB69BD560}" destId="{B99EBD1B-5AFA-474B-AA66-5A3055799381}" srcOrd="0" destOrd="0" presId="urn:microsoft.com/office/officeart/2005/8/layout/process2"/>
    <dgm:cxn modelId="{C6F6B311-BB5B-44BB-AC04-C6F733CBEA71}" type="presOf" srcId="{DA42BBE3-9637-4A84-8F86-EA160B4793D4}" destId="{E3345209-B79C-44F7-9502-B51E9239A271}" srcOrd="1" destOrd="0" presId="urn:microsoft.com/office/officeart/2005/8/layout/process2"/>
    <dgm:cxn modelId="{AD12FC10-4780-4FF3-93DE-B1A5256C480E}" srcId="{7804E97A-B7ED-4EF8-AFC7-DB78D603CFC1}" destId="{68F7E91A-FA21-4B14-8047-108BB69BD560}" srcOrd="3" destOrd="0" parTransId="{4939DACD-29BA-4CA5-B2F7-542E4144E466}" sibTransId="{42ECF06A-190C-443F-A2B5-BA559984FE0C}"/>
    <dgm:cxn modelId="{77C09134-8833-4C23-852A-2F64D60AF11C}" type="presOf" srcId="{D638C544-3242-40AD-A08F-13E45323454C}" destId="{A43E1CA7-18B7-4016-9557-79A6B9473BD0}" srcOrd="1" destOrd="0" presId="urn:microsoft.com/office/officeart/2005/8/layout/process2"/>
    <dgm:cxn modelId="{6F8E9B7F-D7DA-4E10-A820-0D2818B087BC}" srcId="{7804E97A-B7ED-4EF8-AFC7-DB78D603CFC1}" destId="{DE756856-FF6E-4B72-B785-3B7F43960556}" srcOrd="4" destOrd="0" parTransId="{B0398F25-E888-4858-ABBA-E6F1B34019DD}" sibTransId="{E4E5A3EB-A8E1-423C-8B0B-A85AE6321C26}"/>
    <dgm:cxn modelId="{63DF1C93-5F8F-4186-A4ED-88465A5A41BD}" type="presOf" srcId="{7804E97A-B7ED-4EF8-AFC7-DB78D603CFC1}" destId="{2BBE581D-9D63-4CF7-956D-A0253FF321A3}" srcOrd="0" destOrd="0" presId="urn:microsoft.com/office/officeart/2005/8/layout/process2"/>
    <dgm:cxn modelId="{9BB80AF3-BC30-45DE-8AD5-86D6C1D14875}" type="presOf" srcId="{42ECF06A-190C-443F-A2B5-BA559984FE0C}" destId="{8A1EFEA6-30B2-4343-A7EA-4DBCBCB514C9}" srcOrd="1" destOrd="0" presId="urn:microsoft.com/office/officeart/2005/8/layout/process2"/>
    <dgm:cxn modelId="{DC759C7A-E9B8-490C-A867-91620CFC112B}" type="presOf" srcId="{96EB21E5-F04E-4E08-A2FA-7757B0DB4B00}" destId="{1AD2AEE5-F04F-4F63-ADF4-62BE2D35CCAD}" srcOrd="1" destOrd="0" presId="urn:microsoft.com/office/officeart/2005/8/layout/process2"/>
    <dgm:cxn modelId="{F4306434-F670-4FED-9721-CDAAE8319382}" srcId="{7804E97A-B7ED-4EF8-AFC7-DB78D603CFC1}" destId="{B2F0B763-F117-45AE-8B05-93D2A5C57778}" srcOrd="2" destOrd="0" parTransId="{580C48C7-7338-4A14-A1F1-7F70DAA4AFB0}" sibTransId="{96EB21E5-F04E-4E08-A2FA-7757B0DB4B00}"/>
    <dgm:cxn modelId="{A61B8C99-351B-4BFA-9C2B-7A09D26CE939}" srcId="{7804E97A-B7ED-4EF8-AFC7-DB78D603CFC1}" destId="{33B1E645-9FF5-46B4-8990-E3D26A1E4776}" srcOrd="1" destOrd="0" parTransId="{C7F7B31E-419C-4369-BAE6-8ACA2008D110}" sibTransId="{D638C544-3242-40AD-A08F-13E45323454C}"/>
    <dgm:cxn modelId="{C4D61C1B-D8E6-47D5-8278-FB95D0629FC8}" srcId="{7804E97A-B7ED-4EF8-AFC7-DB78D603CFC1}" destId="{360B385C-0102-4699-B517-C7C51A67698A}" srcOrd="0" destOrd="0" parTransId="{63907AE4-3A4F-4472-96B4-D37947B3A1B4}" sibTransId="{DA42BBE3-9637-4A84-8F86-EA160B4793D4}"/>
    <dgm:cxn modelId="{E42AEB8C-A26C-4A20-8A09-D4C733041136}" type="presOf" srcId="{D638C544-3242-40AD-A08F-13E45323454C}" destId="{49B410A1-40AA-4F62-B13C-416069DFC65C}" srcOrd="0" destOrd="0" presId="urn:microsoft.com/office/officeart/2005/8/layout/process2"/>
    <dgm:cxn modelId="{02AF3B1F-60FF-4553-A022-26156773D6B2}" type="presOf" srcId="{33B1E645-9FF5-46B4-8990-E3D26A1E4776}" destId="{69AFE237-9525-4E0A-B8C9-21F2F8B3E0AB}" srcOrd="0" destOrd="0" presId="urn:microsoft.com/office/officeart/2005/8/layout/process2"/>
    <dgm:cxn modelId="{414C9D0B-4EA4-4FF1-A6C9-18D319D8A64F}" type="presOf" srcId="{B2F0B763-F117-45AE-8B05-93D2A5C57778}" destId="{4CD5036A-01C5-4018-80C5-334BECC15CAA}" srcOrd="0" destOrd="0" presId="urn:microsoft.com/office/officeart/2005/8/layout/process2"/>
    <dgm:cxn modelId="{F5DABAD3-6761-4C21-8C11-12DB2714120A}" type="presOf" srcId="{42ECF06A-190C-443F-A2B5-BA559984FE0C}" destId="{21473129-EF01-4456-BEAC-65218C40C396}" srcOrd="0" destOrd="0" presId="urn:microsoft.com/office/officeart/2005/8/layout/process2"/>
    <dgm:cxn modelId="{98F04979-1EFB-4D46-AC93-DE15D54FD29E}" type="presParOf" srcId="{2BBE581D-9D63-4CF7-956D-A0253FF321A3}" destId="{07AD664C-9772-4152-947B-F2E8DB55BCE8}" srcOrd="0" destOrd="0" presId="urn:microsoft.com/office/officeart/2005/8/layout/process2"/>
    <dgm:cxn modelId="{38DF6AF0-F9EF-496B-9FF4-9662A9ABA462}" type="presParOf" srcId="{2BBE581D-9D63-4CF7-956D-A0253FF321A3}" destId="{D43AED55-BD08-42EF-A64C-114D4981B4CA}" srcOrd="1" destOrd="0" presId="urn:microsoft.com/office/officeart/2005/8/layout/process2"/>
    <dgm:cxn modelId="{BCA8FCA3-C92A-4984-A0E9-485F4A112FF9}" type="presParOf" srcId="{D43AED55-BD08-42EF-A64C-114D4981B4CA}" destId="{E3345209-B79C-44F7-9502-B51E9239A271}" srcOrd="0" destOrd="0" presId="urn:microsoft.com/office/officeart/2005/8/layout/process2"/>
    <dgm:cxn modelId="{B8541AC8-3801-4981-ABE6-FAF745DA1356}" type="presParOf" srcId="{2BBE581D-9D63-4CF7-956D-A0253FF321A3}" destId="{69AFE237-9525-4E0A-B8C9-21F2F8B3E0AB}" srcOrd="2" destOrd="0" presId="urn:microsoft.com/office/officeart/2005/8/layout/process2"/>
    <dgm:cxn modelId="{F9403F97-6F3E-49BF-BDB0-0D23AF609243}" type="presParOf" srcId="{2BBE581D-9D63-4CF7-956D-A0253FF321A3}" destId="{49B410A1-40AA-4F62-B13C-416069DFC65C}" srcOrd="3" destOrd="0" presId="urn:microsoft.com/office/officeart/2005/8/layout/process2"/>
    <dgm:cxn modelId="{3542B2E4-357B-4219-B311-C1AA5FF44A0B}" type="presParOf" srcId="{49B410A1-40AA-4F62-B13C-416069DFC65C}" destId="{A43E1CA7-18B7-4016-9557-79A6B9473BD0}" srcOrd="0" destOrd="0" presId="urn:microsoft.com/office/officeart/2005/8/layout/process2"/>
    <dgm:cxn modelId="{CAE67E05-6FEA-4A14-B7BA-9B220A8BC980}" type="presParOf" srcId="{2BBE581D-9D63-4CF7-956D-A0253FF321A3}" destId="{4CD5036A-01C5-4018-80C5-334BECC15CAA}" srcOrd="4" destOrd="0" presId="urn:microsoft.com/office/officeart/2005/8/layout/process2"/>
    <dgm:cxn modelId="{2D5C73CC-2042-4838-9E5F-1211430D5335}" type="presParOf" srcId="{2BBE581D-9D63-4CF7-956D-A0253FF321A3}" destId="{FC7FC953-EAED-4CF5-BD6B-0CED2D822382}" srcOrd="5" destOrd="0" presId="urn:microsoft.com/office/officeart/2005/8/layout/process2"/>
    <dgm:cxn modelId="{0618E7AF-3EFC-40DD-BC84-6AC74BD917AB}" type="presParOf" srcId="{FC7FC953-EAED-4CF5-BD6B-0CED2D822382}" destId="{1AD2AEE5-F04F-4F63-ADF4-62BE2D35CCAD}" srcOrd="0" destOrd="0" presId="urn:microsoft.com/office/officeart/2005/8/layout/process2"/>
    <dgm:cxn modelId="{1645E0AE-F89C-42EB-A11D-E1184DA7D122}" type="presParOf" srcId="{2BBE581D-9D63-4CF7-956D-A0253FF321A3}" destId="{B99EBD1B-5AFA-474B-AA66-5A3055799381}" srcOrd="6" destOrd="0" presId="urn:microsoft.com/office/officeart/2005/8/layout/process2"/>
    <dgm:cxn modelId="{A4797BDD-FA04-4BF4-A399-9A88C8A6D036}" type="presParOf" srcId="{2BBE581D-9D63-4CF7-956D-A0253FF321A3}" destId="{21473129-EF01-4456-BEAC-65218C40C396}" srcOrd="7" destOrd="0" presId="urn:microsoft.com/office/officeart/2005/8/layout/process2"/>
    <dgm:cxn modelId="{7F80C172-9CC3-4173-8109-816D2CDEA62B}" type="presParOf" srcId="{21473129-EF01-4456-BEAC-65218C40C396}" destId="{8A1EFEA6-30B2-4343-A7EA-4DBCBCB514C9}" srcOrd="0" destOrd="0" presId="urn:microsoft.com/office/officeart/2005/8/layout/process2"/>
    <dgm:cxn modelId="{3D6A4151-0D23-48C8-A769-D8C9C2114859}" type="presParOf" srcId="{2BBE581D-9D63-4CF7-956D-A0253FF321A3}" destId="{F1839430-3D6F-449C-AEEF-2A1FFA2F65B8}" srcOrd="8" destOrd="0" presId="urn:microsoft.com/office/officeart/2005/8/layout/process2"/>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D5F98F-8A96-4150-BF75-DBCCF4EC78FD}"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n-US"/>
        </a:p>
      </dgm:t>
    </dgm:pt>
    <dgm:pt modelId="{FCCA9DBA-F6E4-4DCD-8B0E-1F3920676469}">
      <dgm:prSet phldrT="[Text]" custT="1"/>
      <dgm:spPr/>
      <dgm:t>
        <a:bodyPr/>
        <a:lstStyle/>
        <a:p>
          <a:r>
            <a:rPr lang="en-US" sz="1600" b="1" dirty="0" smtClean="0">
              <a:solidFill>
                <a:schemeClr val="tx1"/>
              </a:solidFill>
            </a:rPr>
            <a:t>Health Check Up</a:t>
          </a:r>
          <a:endParaRPr lang="en-US" sz="1600" b="1" dirty="0">
            <a:solidFill>
              <a:schemeClr val="tx1"/>
            </a:solidFill>
          </a:endParaRPr>
        </a:p>
      </dgm:t>
    </dgm:pt>
    <dgm:pt modelId="{A134176E-9B78-4913-8275-4498EECEA890}" type="parTrans" cxnId="{12A8DA3A-F5FA-469F-99E9-C7EABED3E7EE}">
      <dgm:prSet/>
      <dgm:spPr/>
      <dgm:t>
        <a:bodyPr/>
        <a:lstStyle/>
        <a:p>
          <a:endParaRPr lang="en-US" sz="1600" b="1">
            <a:solidFill>
              <a:schemeClr val="tx1"/>
            </a:solidFill>
          </a:endParaRPr>
        </a:p>
      </dgm:t>
    </dgm:pt>
    <dgm:pt modelId="{DAAEC4BF-9F17-4370-A931-DA198267C6FD}" type="sibTrans" cxnId="{12A8DA3A-F5FA-469F-99E9-C7EABED3E7EE}">
      <dgm:prSet/>
      <dgm:spPr/>
      <dgm:t>
        <a:bodyPr/>
        <a:lstStyle/>
        <a:p>
          <a:endParaRPr lang="en-US" sz="1600" b="1">
            <a:solidFill>
              <a:schemeClr val="tx1"/>
            </a:solidFill>
          </a:endParaRPr>
        </a:p>
      </dgm:t>
    </dgm:pt>
    <dgm:pt modelId="{D1EE5C85-139A-40D1-8E07-AED9CDBC0C1F}">
      <dgm:prSet phldrT="[Text]" custT="1"/>
      <dgm:spPr/>
      <dgm:t>
        <a:bodyPr/>
        <a:lstStyle/>
        <a:p>
          <a:r>
            <a:rPr lang="en-US" sz="1600" b="1" dirty="0" smtClean="0"/>
            <a:t>No. of students covered -22830</a:t>
          </a:r>
          <a:endParaRPr lang="en-US" sz="1600" b="1" dirty="0"/>
        </a:p>
      </dgm:t>
    </dgm:pt>
    <dgm:pt modelId="{87104F0B-9127-4952-9B9C-B7D8AE8A0AF0}" type="parTrans" cxnId="{2C858982-6704-4A6F-BE76-CDD9CE293225}">
      <dgm:prSet/>
      <dgm:spPr/>
      <dgm:t>
        <a:bodyPr/>
        <a:lstStyle/>
        <a:p>
          <a:endParaRPr lang="en-US" sz="1600" b="1">
            <a:solidFill>
              <a:schemeClr val="tx1"/>
            </a:solidFill>
          </a:endParaRPr>
        </a:p>
      </dgm:t>
    </dgm:pt>
    <dgm:pt modelId="{2FB154DF-1FA2-45C5-80E2-99EBC3045407}" type="sibTrans" cxnId="{2C858982-6704-4A6F-BE76-CDD9CE293225}">
      <dgm:prSet/>
      <dgm:spPr/>
      <dgm:t>
        <a:bodyPr/>
        <a:lstStyle/>
        <a:p>
          <a:endParaRPr lang="en-US" sz="1600" b="1">
            <a:solidFill>
              <a:schemeClr val="tx1"/>
            </a:solidFill>
          </a:endParaRPr>
        </a:p>
      </dgm:t>
    </dgm:pt>
    <dgm:pt modelId="{2C089734-F169-423C-A0A8-D2B41FCC548C}">
      <dgm:prSet phldrT="[Text]" custT="1"/>
      <dgm:spPr/>
      <dgm:t>
        <a:bodyPr/>
        <a:lstStyle/>
        <a:p>
          <a:r>
            <a:rPr lang="en-US" sz="1600" b="1" dirty="0" smtClean="0">
              <a:solidFill>
                <a:schemeClr val="tx1"/>
              </a:solidFill>
            </a:rPr>
            <a:t>Distribution of IFA Tablets </a:t>
          </a:r>
          <a:endParaRPr lang="en-US" sz="1600" b="1" dirty="0">
            <a:solidFill>
              <a:schemeClr val="tx1"/>
            </a:solidFill>
          </a:endParaRPr>
        </a:p>
      </dgm:t>
    </dgm:pt>
    <dgm:pt modelId="{E7F948B7-DD2B-4DF1-B0E7-FC11B206DBFC}" type="parTrans" cxnId="{AB67830C-E598-41CF-9D5A-572E2561247A}">
      <dgm:prSet/>
      <dgm:spPr/>
      <dgm:t>
        <a:bodyPr/>
        <a:lstStyle/>
        <a:p>
          <a:endParaRPr lang="en-US" sz="1600" b="1">
            <a:solidFill>
              <a:schemeClr val="tx1"/>
            </a:solidFill>
          </a:endParaRPr>
        </a:p>
      </dgm:t>
    </dgm:pt>
    <dgm:pt modelId="{79F781AB-F21B-4B93-AF5D-BE550AB371C6}" type="sibTrans" cxnId="{AB67830C-E598-41CF-9D5A-572E2561247A}">
      <dgm:prSet/>
      <dgm:spPr/>
      <dgm:t>
        <a:bodyPr/>
        <a:lstStyle/>
        <a:p>
          <a:endParaRPr lang="en-US" sz="1600" b="1">
            <a:solidFill>
              <a:schemeClr val="tx1"/>
            </a:solidFill>
          </a:endParaRPr>
        </a:p>
      </dgm:t>
    </dgm:pt>
    <dgm:pt modelId="{12129905-0EB1-40A2-A141-E29D11324F6D}">
      <dgm:prSet phldrT="[Text]" custT="1"/>
      <dgm:spPr/>
      <dgm:t>
        <a:bodyPr/>
        <a:lstStyle/>
        <a:p>
          <a:r>
            <a:rPr lang="en-US" sz="1600" b="1" dirty="0" smtClean="0"/>
            <a:t>No. of students covered -25113</a:t>
          </a:r>
          <a:endParaRPr lang="en-US" sz="1600" b="1" dirty="0"/>
        </a:p>
      </dgm:t>
    </dgm:pt>
    <dgm:pt modelId="{D1B833A9-9954-4320-BBFF-A5A60B85390F}" type="parTrans" cxnId="{94095CF5-43CC-4E34-840D-135721A52FFC}">
      <dgm:prSet/>
      <dgm:spPr/>
      <dgm:t>
        <a:bodyPr/>
        <a:lstStyle/>
        <a:p>
          <a:endParaRPr lang="en-US" sz="1600" b="1">
            <a:solidFill>
              <a:schemeClr val="tx1"/>
            </a:solidFill>
          </a:endParaRPr>
        </a:p>
      </dgm:t>
    </dgm:pt>
    <dgm:pt modelId="{78835A36-49AE-44F5-88E3-44A422FC9473}" type="sibTrans" cxnId="{94095CF5-43CC-4E34-840D-135721A52FFC}">
      <dgm:prSet/>
      <dgm:spPr/>
      <dgm:t>
        <a:bodyPr/>
        <a:lstStyle/>
        <a:p>
          <a:endParaRPr lang="en-US" sz="1600" b="1">
            <a:solidFill>
              <a:schemeClr val="tx1"/>
            </a:solidFill>
          </a:endParaRPr>
        </a:p>
      </dgm:t>
    </dgm:pt>
    <dgm:pt modelId="{46F5E0B1-12D1-405B-B0BF-4570E6DC1C13}">
      <dgm:prSet phldrT="[Text]" custT="1"/>
      <dgm:spPr/>
      <dgm:t>
        <a:bodyPr/>
        <a:lstStyle/>
        <a:p>
          <a:r>
            <a:rPr lang="en-US" sz="1600" b="1" dirty="0" smtClean="0">
              <a:solidFill>
                <a:schemeClr val="tx1"/>
              </a:solidFill>
            </a:rPr>
            <a:t>Distribution of Spectacles</a:t>
          </a:r>
          <a:endParaRPr lang="en-US" sz="1600" b="1" dirty="0">
            <a:solidFill>
              <a:schemeClr val="tx1"/>
            </a:solidFill>
          </a:endParaRPr>
        </a:p>
      </dgm:t>
    </dgm:pt>
    <dgm:pt modelId="{E4E3A2DD-B79C-43AE-9577-65AECDE3E7C5}" type="parTrans" cxnId="{47AF0FC2-D1BB-42CB-AB99-81B7ACED431B}">
      <dgm:prSet/>
      <dgm:spPr/>
      <dgm:t>
        <a:bodyPr/>
        <a:lstStyle/>
        <a:p>
          <a:endParaRPr lang="en-US" sz="1600" b="1">
            <a:solidFill>
              <a:schemeClr val="tx1"/>
            </a:solidFill>
          </a:endParaRPr>
        </a:p>
      </dgm:t>
    </dgm:pt>
    <dgm:pt modelId="{E4EF05EF-76F4-466E-952B-1472DAE5A5C3}" type="sibTrans" cxnId="{47AF0FC2-D1BB-42CB-AB99-81B7ACED431B}">
      <dgm:prSet/>
      <dgm:spPr/>
      <dgm:t>
        <a:bodyPr/>
        <a:lstStyle/>
        <a:p>
          <a:endParaRPr lang="en-US" sz="1600" b="1">
            <a:solidFill>
              <a:schemeClr val="tx1"/>
            </a:solidFill>
          </a:endParaRPr>
        </a:p>
      </dgm:t>
    </dgm:pt>
    <dgm:pt modelId="{6FA20B5C-7F54-4275-A92D-2843EABE2AAA}">
      <dgm:prSet phldrT="[Text]" custT="1"/>
      <dgm:spPr/>
      <dgm:t>
        <a:bodyPr/>
        <a:lstStyle/>
        <a:p>
          <a:r>
            <a:rPr lang="en-US" sz="1600" b="1" dirty="0" smtClean="0"/>
            <a:t>No. of students covered - 498</a:t>
          </a:r>
          <a:endParaRPr lang="en-US" sz="1600" b="1" dirty="0"/>
        </a:p>
      </dgm:t>
    </dgm:pt>
    <dgm:pt modelId="{DB55A80F-AF07-4F96-AA3A-34C1B99BCC26}" type="parTrans" cxnId="{774AEC8D-A6A3-44DF-8BF2-D46C8151584F}">
      <dgm:prSet/>
      <dgm:spPr/>
      <dgm:t>
        <a:bodyPr/>
        <a:lstStyle/>
        <a:p>
          <a:endParaRPr lang="en-US" sz="1600" b="1">
            <a:solidFill>
              <a:schemeClr val="tx1"/>
            </a:solidFill>
          </a:endParaRPr>
        </a:p>
      </dgm:t>
    </dgm:pt>
    <dgm:pt modelId="{5CE689ED-5A96-4F2E-B222-24768E8FC459}" type="sibTrans" cxnId="{774AEC8D-A6A3-44DF-8BF2-D46C8151584F}">
      <dgm:prSet/>
      <dgm:spPr/>
      <dgm:t>
        <a:bodyPr/>
        <a:lstStyle/>
        <a:p>
          <a:endParaRPr lang="en-US" sz="1600" b="1">
            <a:solidFill>
              <a:schemeClr val="tx1"/>
            </a:solidFill>
          </a:endParaRPr>
        </a:p>
      </dgm:t>
    </dgm:pt>
    <dgm:pt modelId="{E90FABE3-1D9A-427B-8BBB-3632B017EDD4}">
      <dgm:prSet phldrT="[Text]" custT="1"/>
      <dgm:spPr/>
      <dgm:t>
        <a:bodyPr/>
        <a:lstStyle/>
        <a:p>
          <a:r>
            <a:rPr lang="en-US" sz="1600" b="1" dirty="0" smtClean="0">
              <a:solidFill>
                <a:schemeClr val="tx1"/>
              </a:solidFill>
            </a:rPr>
            <a:t>No. of schools covered</a:t>
          </a:r>
          <a:endParaRPr lang="en-US" sz="1600" b="1" dirty="0">
            <a:solidFill>
              <a:schemeClr val="tx1"/>
            </a:solidFill>
          </a:endParaRPr>
        </a:p>
      </dgm:t>
    </dgm:pt>
    <dgm:pt modelId="{4850B88A-BBD6-4717-816C-77D6C4E6E8D2}" type="parTrans" cxnId="{5608F464-ED14-4884-A551-2D0DBF88F1D0}">
      <dgm:prSet/>
      <dgm:spPr/>
      <dgm:t>
        <a:bodyPr/>
        <a:lstStyle/>
        <a:p>
          <a:endParaRPr lang="en-US"/>
        </a:p>
      </dgm:t>
    </dgm:pt>
    <dgm:pt modelId="{2660ADDA-DFB3-45CD-8103-E922C7312627}" type="sibTrans" cxnId="{5608F464-ED14-4884-A551-2D0DBF88F1D0}">
      <dgm:prSet/>
      <dgm:spPr/>
      <dgm:t>
        <a:bodyPr/>
        <a:lstStyle/>
        <a:p>
          <a:endParaRPr lang="en-US"/>
        </a:p>
      </dgm:t>
    </dgm:pt>
    <dgm:pt modelId="{A0FBE35E-F5CF-4ADF-9769-7D765FE3E0F2}">
      <dgm:prSet phldrT="[Text]" custT="1"/>
      <dgm:spPr/>
      <dgm:t>
        <a:bodyPr/>
        <a:lstStyle/>
        <a:p>
          <a:r>
            <a:rPr lang="en-US" sz="2000" b="1" dirty="0" smtClean="0"/>
            <a:t>225</a:t>
          </a:r>
          <a:endParaRPr lang="en-US" sz="2000" b="1" dirty="0"/>
        </a:p>
      </dgm:t>
    </dgm:pt>
    <dgm:pt modelId="{66DFCEEE-62F0-4101-BDB1-3C1157298CAB}" type="parTrans" cxnId="{38DE8937-9D1A-4633-9535-9CAD5D30DE09}">
      <dgm:prSet/>
      <dgm:spPr/>
      <dgm:t>
        <a:bodyPr/>
        <a:lstStyle/>
        <a:p>
          <a:endParaRPr lang="en-US"/>
        </a:p>
      </dgm:t>
    </dgm:pt>
    <dgm:pt modelId="{25B01DD7-ECEB-47BC-A9EB-5ED45C6E6790}" type="sibTrans" cxnId="{38DE8937-9D1A-4633-9535-9CAD5D30DE09}">
      <dgm:prSet/>
      <dgm:spPr/>
      <dgm:t>
        <a:bodyPr/>
        <a:lstStyle/>
        <a:p>
          <a:endParaRPr lang="en-US"/>
        </a:p>
      </dgm:t>
    </dgm:pt>
    <dgm:pt modelId="{AD1CA08E-92D9-4F17-9A94-326713C215B8}" type="pres">
      <dgm:prSet presAssocID="{BCD5F98F-8A96-4150-BF75-DBCCF4EC78FD}" presName="Name0" presStyleCnt="0">
        <dgm:presLayoutVars>
          <dgm:dir/>
          <dgm:animLvl val="lvl"/>
          <dgm:resizeHandles val="exact"/>
        </dgm:presLayoutVars>
      </dgm:prSet>
      <dgm:spPr/>
      <dgm:t>
        <a:bodyPr/>
        <a:lstStyle/>
        <a:p>
          <a:endParaRPr lang="en-US"/>
        </a:p>
      </dgm:t>
    </dgm:pt>
    <dgm:pt modelId="{0100DB08-F957-4E31-8CEF-6FA2913BB277}" type="pres">
      <dgm:prSet presAssocID="{E90FABE3-1D9A-427B-8BBB-3632B017EDD4}" presName="linNode" presStyleCnt="0"/>
      <dgm:spPr/>
      <dgm:t>
        <a:bodyPr/>
        <a:lstStyle/>
        <a:p>
          <a:endParaRPr lang="en-US"/>
        </a:p>
      </dgm:t>
    </dgm:pt>
    <dgm:pt modelId="{32337D92-832A-4723-B827-8226B0B4CA68}" type="pres">
      <dgm:prSet presAssocID="{E90FABE3-1D9A-427B-8BBB-3632B017EDD4}" presName="parentText" presStyleLbl="node1" presStyleIdx="0" presStyleCnt="4">
        <dgm:presLayoutVars>
          <dgm:chMax val="1"/>
          <dgm:bulletEnabled val="1"/>
        </dgm:presLayoutVars>
      </dgm:prSet>
      <dgm:spPr/>
      <dgm:t>
        <a:bodyPr/>
        <a:lstStyle/>
        <a:p>
          <a:endParaRPr lang="en-US"/>
        </a:p>
      </dgm:t>
    </dgm:pt>
    <dgm:pt modelId="{99B55C85-E4F4-418B-AF14-BB85FE590D8F}" type="pres">
      <dgm:prSet presAssocID="{E90FABE3-1D9A-427B-8BBB-3632B017EDD4}" presName="descendantText" presStyleLbl="alignAccFollowNode1" presStyleIdx="0" presStyleCnt="4">
        <dgm:presLayoutVars>
          <dgm:bulletEnabled val="1"/>
        </dgm:presLayoutVars>
      </dgm:prSet>
      <dgm:spPr/>
      <dgm:t>
        <a:bodyPr/>
        <a:lstStyle/>
        <a:p>
          <a:endParaRPr lang="en-US"/>
        </a:p>
      </dgm:t>
    </dgm:pt>
    <dgm:pt modelId="{D22E7B1C-9465-46DC-8873-6BAFA4BD1DFE}" type="pres">
      <dgm:prSet presAssocID="{2660ADDA-DFB3-45CD-8103-E922C7312627}" presName="sp" presStyleCnt="0"/>
      <dgm:spPr/>
      <dgm:t>
        <a:bodyPr/>
        <a:lstStyle/>
        <a:p>
          <a:endParaRPr lang="en-US"/>
        </a:p>
      </dgm:t>
    </dgm:pt>
    <dgm:pt modelId="{B7392F73-9782-4361-8204-7D686BBD5942}" type="pres">
      <dgm:prSet presAssocID="{FCCA9DBA-F6E4-4DCD-8B0E-1F3920676469}" presName="linNode" presStyleCnt="0"/>
      <dgm:spPr/>
      <dgm:t>
        <a:bodyPr/>
        <a:lstStyle/>
        <a:p>
          <a:endParaRPr lang="en-US"/>
        </a:p>
      </dgm:t>
    </dgm:pt>
    <dgm:pt modelId="{EA4C7725-1B8E-4C02-B272-8B826A38D882}" type="pres">
      <dgm:prSet presAssocID="{FCCA9DBA-F6E4-4DCD-8B0E-1F3920676469}" presName="parentText" presStyleLbl="node1" presStyleIdx="1" presStyleCnt="4">
        <dgm:presLayoutVars>
          <dgm:chMax val="1"/>
          <dgm:bulletEnabled val="1"/>
        </dgm:presLayoutVars>
      </dgm:prSet>
      <dgm:spPr/>
      <dgm:t>
        <a:bodyPr/>
        <a:lstStyle/>
        <a:p>
          <a:endParaRPr lang="en-US"/>
        </a:p>
      </dgm:t>
    </dgm:pt>
    <dgm:pt modelId="{D1714BCB-9E72-4BD4-B140-EDE6E8C89868}" type="pres">
      <dgm:prSet presAssocID="{FCCA9DBA-F6E4-4DCD-8B0E-1F3920676469}" presName="descendantText" presStyleLbl="alignAccFollowNode1" presStyleIdx="1" presStyleCnt="4">
        <dgm:presLayoutVars>
          <dgm:bulletEnabled val="1"/>
        </dgm:presLayoutVars>
      </dgm:prSet>
      <dgm:spPr/>
      <dgm:t>
        <a:bodyPr/>
        <a:lstStyle/>
        <a:p>
          <a:endParaRPr lang="en-US"/>
        </a:p>
      </dgm:t>
    </dgm:pt>
    <dgm:pt modelId="{B62A2DB2-F940-4EC4-ADB7-BD700932241C}" type="pres">
      <dgm:prSet presAssocID="{DAAEC4BF-9F17-4370-A931-DA198267C6FD}" presName="sp" presStyleCnt="0"/>
      <dgm:spPr/>
      <dgm:t>
        <a:bodyPr/>
        <a:lstStyle/>
        <a:p>
          <a:endParaRPr lang="en-US"/>
        </a:p>
      </dgm:t>
    </dgm:pt>
    <dgm:pt modelId="{EE181359-CF23-455B-A3C8-69C364296486}" type="pres">
      <dgm:prSet presAssocID="{2C089734-F169-423C-A0A8-D2B41FCC548C}" presName="linNode" presStyleCnt="0"/>
      <dgm:spPr/>
      <dgm:t>
        <a:bodyPr/>
        <a:lstStyle/>
        <a:p>
          <a:endParaRPr lang="en-US"/>
        </a:p>
      </dgm:t>
    </dgm:pt>
    <dgm:pt modelId="{0B2339F7-AF98-4F64-B3B5-21382EF4BE70}" type="pres">
      <dgm:prSet presAssocID="{2C089734-F169-423C-A0A8-D2B41FCC548C}" presName="parentText" presStyleLbl="node1" presStyleIdx="2" presStyleCnt="4">
        <dgm:presLayoutVars>
          <dgm:chMax val="1"/>
          <dgm:bulletEnabled val="1"/>
        </dgm:presLayoutVars>
      </dgm:prSet>
      <dgm:spPr/>
      <dgm:t>
        <a:bodyPr/>
        <a:lstStyle/>
        <a:p>
          <a:endParaRPr lang="en-US"/>
        </a:p>
      </dgm:t>
    </dgm:pt>
    <dgm:pt modelId="{646AC56B-8307-41A8-AA95-C6015FE01646}" type="pres">
      <dgm:prSet presAssocID="{2C089734-F169-423C-A0A8-D2B41FCC548C}" presName="descendantText" presStyleLbl="alignAccFollowNode1" presStyleIdx="2" presStyleCnt="4">
        <dgm:presLayoutVars>
          <dgm:bulletEnabled val="1"/>
        </dgm:presLayoutVars>
      </dgm:prSet>
      <dgm:spPr/>
      <dgm:t>
        <a:bodyPr/>
        <a:lstStyle/>
        <a:p>
          <a:endParaRPr lang="en-US"/>
        </a:p>
      </dgm:t>
    </dgm:pt>
    <dgm:pt modelId="{470605BB-B0B1-45B7-B113-23BF890E173A}" type="pres">
      <dgm:prSet presAssocID="{79F781AB-F21B-4B93-AF5D-BE550AB371C6}" presName="sp" presStyleCnt="0"/>
      <dgm:spPr/>
      <dgm:t>
        <a:bodyPr/>
        <a:lstStyle/>
        <a:p>
          <a:endParaRPr lang="en-US"/>
        </a:p>
      </dgm:t>
    </dgm:pt>
    <dgm:pt modelId="{B9A950E6-9E8F-4515-84C4-BD5ECA1F1422}" type="pres">
      <dgm:prSet presAssocID="{46F5E0B1-12D1-405B-B0BF-4570E6DC1C13}" presName="linNode" presStyleCnt="0"/>
      <dgm:spPr/>
      <dgm:t>
        <a:bodyPr/>
        <a:lstStyle/>
        <a:p>
          <a:endParaRPr lang="en-US"/>
        </a:p>
      </dgm:t>
    </dgm:pt>
    <dgm:pt modelId="{612C6E68-DC93-4F1B-995A-734B5D7A0253}" type="pres">
      <dgm:prSet presAssocID="{46F5E0B1-12D1-405B-B0BF-4570E6DC1C13}" presName="parentText" presStyleLbl="node1" presStyleIdx="3" presStyleCnt="4">
        <dgm:presLayoutVars>
          <dgm:chMax val="1"/>
          <dgm:bulletEnabled val="1"/>
        </dgm:presLayoutVars>
      </dgm:prSet>
      <dgm:spPr/>
      <dgm:t>
        <a:bodyPr/>
        <a:lstStyle/>
        <a:p>
          <a:endParaRPr lang="en-US"/>
        </a:p>
      </dgm:t>
    </dgm:pt>
    <dgm:pt modelId="{7DD7F0BD-33A1-4CB0-B603-6160D520AF06}" type="pres">
      <dgm:prSet presAssocID="{46F5E0B1-12D1-405B-B0BF-4570E6DC1C13}" presName="descendantText" presStyleLbl="alignAccFollowNode1" presStyleIdx="3" presStyleCnt="4">
        <dgm:presLayoutVars>
          <dgm:bulletEnabled val="1"/>
        </dgm:presLayoutVars>
      </dgm:prSet>
      <dgm:spPr/>
      <dgm:t>
        <a:bodyPr/>
        <a:lstStyle/>
        <a:p>
          <a:endParaRPr lang="en-US"/>
        </a:p>
      </dgm:t>
    </dgm:pt>
  </dgm:ptLst>
  <dgm:cxnLst>
    <dgm:cxn modelId="{32F8F6F0-C91D-4A1D-9C7F-6863DEA5C282}" type="presOf" srcId="{FCCA9DBA-F6E4-4DCD-8B0E-1F3920676469}" destId="{EA4C7725-1B8E-4C02-B272-8B826A38D882}" srcOrd="0" destOrd="0" presId="urn:microsoft.com/office/officeart/2005/8/layout/vList5"/>
    <dgm:cxn modelId="{94095CF5-43CC-4E34-840D-135721A52FFC}" srcId="{2C089734-F169-423C-A0A8-D2B41FCC548C}" destId="{12129905-0EB1-40A2-A141-E29D11324F6D}" srcOrd="0" destOrd="0" parTransId="{D1B833A9-9954-4320-BBFF-A5A60B85390F}" sibTransId="{78835A36-49AE-44F5-88E3-44A422FC9473}"/>
    <dgm:cxn modelId="{AF56DA5C-CD20-478B-B27E-B1D9A20FC1DB}" type="presOf" srcId="{6FA20B5C-7F54-4275-A92D-2843EABE2AAA}" destId="{7DD7F0BD-33A1-4CB0-B603-6160D520AF06}" srcOrd="0" destOrd="0" presId="urn:microsoft.com/office/officeart/2005/8/layout/vList5"/>
    <dgm:cxn modelId="{FEBDC626-90CD-47A9-865D-17F0FF4C9EAB}" type="presOf" srcId="{12129905-0EB1-40A2-A141-E29D11324F6D}" destId="{646AC56B-8307-41A8-AA95-C6015FE01646}" srcOrd="0" destOrd="0" presId="urn:microsoft.com/office/officeart/2005/8/layout/vList5"/>
    <dgm:cxn modelId="{2C858982-6704-4A6F-BE76-CDD9CE293225}" srcId="{FCCA9DBA-F6E4-4DCD-8B0E-1F3920676469}" destId="{D1EE5C85-139A-40D1-8E07-AED9CDBC0C1F}" srcOrd="0" destOrd="0" parTransId="{87104F0B-9127-4952-9B9C-B7D8AE8A0AF0}" sibTransId="{2FB154DF-1FA2-45C5-80E2-99EBC3045407}"/>
    <dgm:cxn modelId="{12A8DA3A-F5FA-469F-99E9-C7EABED3E7EE}" srcId="{BCD5F98F-8A96-4150-BF75-DBCCF4EC78FD}" destId="{FCCA9DBA-F6E4-4DCD-8B0E-1F3920676469}" srcOrd="1" destOrd="0" parTransId="{A134176E-9B78-4913-8275-4498EECEA890}" sibTransId="{DAAEC4BF-9F17-4370-A931-DA198267C6FD}"/>
    <dgm:cxn modelId="{24E3DD3A-07A8-42EA-8B80-85731A1806E1}" type="presOf" srcId="{BCD5F98F-8A96-4150-BF75-DBCCF4EC78FD}" destId="{AD1CA08E-92D9-4F17-9A94-326713C215B8}" srcOrd="0" destOrd="0" presId="urn:microsoft.com/office/officeart/2005/8/layout/vList5"/>
    <dgm:cxn modelId="{AB67830C-E598-41CF-9D5A-572E2561247A}" srcId="{BCD5F98F-8A96-4150-BF75-DBCCF4EC78FD}" destId="{2C089734-F169-423C-A0A8-D2B41FCC548C}" srcOrd="2" destOrd="0" parTransId="{E7F948B7-DD2B-4DF1-B0E7-FC11B206DBFC}" sibTransId="{79F781AB-F21B-4B93-AF5D-BE550AB371C6}"/>
    <dgm:cxn modelId="{A2D9E10B-2B6E-4617-99C1-20E9FD22F743}" type="presOf" srcId="{2C089734-F169-423C-A0A8-D2B41FCC548C}" destId="{0B2339F7-AF98-4F64-B3B5-21382EF4BE70}" srcOrd="0" destOrd="0" presId="urn:microsoft.com/office/officeart/2005/8/layout/vList5"/>
    <dgm:cxn modelId="{F59CDD20-7B39-4FA1-9334-A0AE46F3009D}" type="presOf" srcId="{D1EE5C85-139A-40D1-8E07-AED9CDBC0C1F}" destId="{D1714BCB-9E72-4BD4-B140-EDE6E8C89868}" srcOrd="0" destOrd="0" presId="urn:microsoft.com/office/officeart/2005/8/layout/vList5"/>
    <dgm:cxn modelId="{D00224F6-CAB0-432F-91CE-20E7B3671585}" type="presOf" srcId="{A0FBE35E-F5CF-4ADF-9769-7D765FE3E0F2}" destId="{99B55C85-E4F4-418B-AF14-BB85FE590D8F}" srcOrd="0" destOrd="0" presId="urn:microsoft.com/office/officeart/2005/8/layout/vList5"/>
    <dgm:cxn modelId="{5608F464-ED14-4884-A551-2D0DBF88F1D0}" srcId="{BCD5F98F-8A96-4150-BF75-DBCCF4EC78FD}" destId="{E90FABE3-1D9A-427B-8BBB-3632B017EDD4}" srcOrd="0" destOrd="0" parTransId="{4850B88A-BBD6-4717-816C-77D6C4E6E8D2}" sibTransId="{2660ADDA-DFB3-45CD-8103-E922C7312627}"/>
    <dgm:cxn modelId="{38DE8937-9D1A-4633-9535-9CAD5D30DE09}" srcId="{E90FABE3-1D9A-427B-8BBB-3632B017EDD4}" destId="{A0FBE35E-F5CF-4ADF-9769-7D765FE3E0F2}" srcOrd="0" destOrd="0" parTransId="{66DFCEEE-62F0-4101-BDB1-3C1157298CAB}" sibTransId="{25B01DD7-ECEB-47BC-A9EB-5ED45C6E6790}"/>
    <dgm:cxn modelId="{774AEC8D-A6A3-44DF-8BF2-D46C8151584F}" srcId="{46F5E0B1-12D1-405B-B0BF-4570E6DC1C13}" destId="{6FA20B5C-7F54-4275-A92D-2843EABE2AAA}" srcOrd="0" destOrd="0" parTransId="{DB55A80F-AF07-4F96-AA3A-34C1B99BCC26}" sibTransId="{5CE689ED-5A96-4F2E-B222-24768E8FC459}"/>
    <dgm:cxn modelId="{9427437F-96CB-4A12-AFD0-CC9F70DC4C45}" type="presOf" srcId="{E90FABE3-1D9A-427B-8BBB-3632B017EDD4}" destId="{32337D92-832A-4723-B827-8226B0B4CA68}" srcOrd="0" destOrd="0" presId="urn:microsoft.com/office/officeart/2005/8/layout/vList5"/>
    <dgm:cxn modelId="{E1425F36-C67C-4771-8FD1-D3708B22DECA}" type="presOf" srcId="{46F5E0B1-12D1-405B-B0BF-4570E6DC1C13}" destId="{612C6E68-DC93-4F1B-995A-734B5D7A0253}" srcOrd="0" destOrd="0" presId="urn:microsoft.com/office/officeart/2005/8/layout/vList5"/>
    <dgm:cxn modelId="{47AF0FC2-D1BB-42CB-AB99-81B7ACED431B}" srcId="{BCD5F98F-8A96-4150-BF75-DBCCF4EC78FD}" destId="{46F5E0B1-12D1-405B-B0BF-4570E6DC1C13}" srcOrd="3" destOrd="0" parTransId="{E4E3A2DD-B79C-43AE-9577-65AECDE3E7C5}" sibTransId="{E4EF05EF-76F4-466E-952B-1472DAE5A5C3}"/>
    <dgm:cxn modelId="{0E57E73D-D7DA-434C-8432-982F799F8B13}" type="presParOf" srcId="{AD1CA08E-92D9-4F17-9A94-326713C215B8}" destId="{0100DB08-F957-4E31-8CEF-6FA2913BB277}" srcOrd="0" destOrd="0" presId="urn:microsoft.com/office/officeart/2005/8/layout/vList5"/>
    <dgm:cxn modelId="{1865BF04-ADB3-4384-B644-4F92CBA9ED57}" type="presParOf" srcId="{0100DB08-F957-4E31-8CEF-6FA2913BB277}" destId="{32337D92-832A-4723-B827-8226B0B4CA68}" srcOrd="0" destOrd="0" presId="urn:microsoft.com/office/officeart/2005/8/layout/vList5"/>
    <dgm:cxn modelId="{78BCC5DA-4B06-4690-A894-D91D84B1983A}" type="presParOf" srcId="{0100DB08-F957-4E31-8CEF-6FA2913BB277}" destId="{99B55C85-E4F4-418B-AF14-BB85FE590D8F}" srcOrd="1" destOrd="0" presId="urn:microsoft.com/office/officeart/2005/8/layout/vList5"/>
    <dgm:cxn modelId="{855FBDF0-3DD3-4E05-B82E-32954BAA4902}" type="presParOf" srcId="{AD1CA08E-92D9-4F17-9A94-326713C215B8}" destId="{D22E7B1C-9465-46DC-8873-6BAFA4BD1DFE}" srcOrd="1" destOrd="0" presId="urn:microsoft.com/office/officeart/2005/8/layout/vList5"/>
    <dgm:cxn modelId="{74ADFCD7-CCA0-4276-AE48-0CE705D4C383}" type="presParOf" srcId="{AD1CA08E-92D9-4F17-9A94-326713C215B8}" destId="{B7392F73-9782-4361-8204-7D686BBD5942}" srcOrd="2" destOrd="0" presId="urn:microsoft.com/office/officeart/2005/8/layout/vList5"/>
    <dgm:cxn modelId="{7803517D-D380-4DAC-B775-67237F11765D}" type="presParOf" srcId="{B7392F73-9782-4361-8204-7D686BBD5942}" destId="{EA4C7725-1B8E-4C02-B272-8B826A38D882}" srcOrd="0" destOrd="0" presId="urn:microsoft.com/office/officeart/2005/8/layout/vList5"/>
    <dgm:cxn modelId="{BD87C60A-74D6-4B86-BF1C-B6AFE0703327}" type="presParOf" srcId="{B7392F73-9782-4361-8204-7D686BBD5942}" destId="{D1714BCB-9E72-4BD4-B140-EDE6E8C89868}" srcOrd="1" destOrd="0" presId="urn:microsoft.com/office/officeart/2005/8/layout/vList5"/>
    <dgm:cxn modelId="{D088E4AA-6123-4A3D-A973-7C3E9DD2D874}" type="presParOf" srcId="{AD1CA08E-92D9-4F17-9A94-326713C215B8}" destId="{B62A2DB2-F940-4EC4-ADB7-BD700932241C}" srcOrd="3" destOrd="0" presId="urn:microsoft.com/office/officeart/2005/8/layout/vList5"/>
    <dgm:cxn modelId="{E87614B5-76D6-44F6-A320-44E578409D27}" type="presParOf" srcId="{AD1CA08E-92D9-4F17-9A94-326713C215B8}" destId="{EE181359-CF23-455B-A3C8-69C364296486}" srcOrd="4" destOrd="0" presId="urn:microsoft.com/office/officeart/2005/8/layout/vList5"/>
    <dgm:cxn modelId="{C443F682-12D0-499F-B956-3B08BFE56753}" type="presParOf" srcId="{EE181359-CF23-455B-A3C8-69C364296486}" destId="{0B2339F7-AF98-4F64-B3B5-21382EF4BE70}" srcOrd="0" destOrd="0" presId="urn:microsoft.com/office/officeart/2005/8/layout/vList5"/>
    <dgm:cxn modelId="{3A337C83-77A7-4898-9B38-FD479D364804}" type="presParOf" srcId="{EE181359-CF23-455B-A3C8-69C364296486}" destId="{646AC56B-8307-41A8-AA95-C6015FE01646}" srcOrd="1" destOrd="0" presId="urn:microsoft.com/office/officeart/2005/8/layout/vList5"/>
    <dgm:cxn modelId="{F97C23A3-1A7E-4FF2-A0DA-2A1919BE458E}" type="presParOf" srcId="{AD1CA08E-92D9-4F17-9A94-326713C215B8}" destId="{470605BB-B0B1-45B7-B113-23BF890E173A}" srcOrd="5" destOrd="0" presId="urn:microsoft.com/office/officeart/2005/8/layout/vList5"/>
    <dgm:cxn modelId="{194A0391-F1AA-4D2B-A39B-B10836804DAB}" type="presParOf" srcId="{AD1CA08E-92D9-4F17-9A94-326713C215B8}" destId="{B9A950E6-9E8F-4515-84C4-BD5ECA1F1422}" srcOrd="6" destOrd="0" presId="urn:microsoft.com/office/officeart/2005/8/layout/vList5"/>
    <dgm:cxn modelId="{DA7C54AA-F8CA-4C6B-911F-55E050B63B3E}" type="presParOf" srcId="{B9A950E6-9E8F-4515-84C4-BD5ECA1F1422}" destId="{612C6E68-DC93-4F1B-995A-734B5D7A0253}" srcOrd="0" destOrd="0" presId="urn:microsoft.com/office/officeart/2005/8/layout/vList5"/>
    <dgm:cxn modelId="{E906518C-FE02-47D9-BB4A-8F353AB42717}" type="presParOf" srcId="{B9A950E6-9E8F-4515-84C4-BD5ECA1F1422}" destId="{7DD7F0BD-33A1-4CB0-B603-6160D520AF06}"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920A2-6630-4837-B0E3-EACA32C4D64D}">
      <dsp:nvSpPr>
        <dsp:cNvPr id="0" name=""/>
        <dsp:cNvSpPr/>
      </dsp:nvSpPr>
      <dsp:spPr>
        <a:xfrm>
          <a:off x="0" y="4606"/>
          <a:ext cx="6096000" cy="70305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Chief Secretary , A &amp; N Administration. </a:t>
          </a:r>
        </a:p>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 Chairman SSMC</a:t>
          </a:r>
          <a:endParaRPr lang="en-US" sz="1800" kern="1200" dirty="0">
            <a:latin typeface="Times New Roman" pitchFamily="18" charset="0"/>
            <a:cs typeface="Times New Roman" pitchFamily="18" charset="0"/>
          </a:endParaRPr>
        </a:p>
      </dsp:txBody>
      <dsp:txXfrm>
        <a:off x="20592" y="25198"/>
        <a:ext cx="6054816" cy="661873"/>
      </dsp:txXfrm>
    </dsp:sp>
    <dsp:sp modelId="{8969D0A8-89E0-461F-B9AE-5BE0A64CC852}">
      <dsp:nvSpPr>
        <dsp:cNvPr id="0" name=""/>
        <dsp:cNvSpPr/>
      </dsp:nvSpPr>
      <dsp:spPr>
        <a:xfrm rot="5400000">
          <a:off x="2956476" y="719866"/>
          <a:ext cx="183047" cy="219656"/>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Times New Roman" pitchFamily="18" charset="0"/>
            <a:cs typeface="Times New Roman" pitchFamily="18" charset="0"/>
          </a:endParaRPr>
        </a:p>
      </dsp:txBody>
      <dsp:txXfrm rot="-5400000">
        <a:off x="2982103" y="738170"/>
        <a:ext cx="131794" cy="128133"/>
      </dsp:txXfrm>
    </dsp:sp>
    <dsp:sp modelId="{56B54DEF-B01E-4492-AA8B-7786C2DDB060}">
      <dsp:nvSpPr>
        <dsp:cNvPr id="0" name=""/>
        <dsp:cNvSpPr/>
      </dsp:nvSpPr>
      <dsp:spPr>
        <a:xfrm>
          <a:off x="0" y="951726"/>
          <a:ext cx="6096000" cy="48812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 Secretary (Education), A &amp; N </a:t>
          </a:r>
          <a:r>
            <a:rPr lang="en-US" sz="1800" b="1" kern="1200" dirty="0" err="1" smtClean="0">
              <a:latin typeface="Times New Roman" pitchFamily="18" charset="0"/>
              <a:cs typeface="Times New Roman" pitchFamily="18" charset="0"/>
            </a:rPr>
            <a:t>Admn</a:t>
          </a:r>
          <a:r>
            <a:rPr lang="en-US" sz="1800" b="1" kern="1200" dirty="0" smtClean="0">
              <a:latin typeface="Times New Roman" pitchFamily="18" charset="0"/>
              <a:cs typeface="Times New Roman" pitchFamily="18" charset="0"/>
            </a:rPr>
            <a:t>. </a:t>
          </a:r>
          <a:endParaRPr lang="en-US" sz="1800" kern="1200" dirty="0">
            <a:latin typeface="Times New Roman" pitchFamily="18" charset="0"/>
            <a:cs typeface="Times New Roman" pitchFamily="18" charset="0"/>
          </a:endParaRPr>
        </a:p>
      </dsp:txBody>
      <dsp:txXfrm>
        <a:off x="14297" y="966023"/>
        <a:ext cx="6067406" cy="459531"/>
      </dsp:txXfrm>
    </dsp:sp>
    <dsp:sp modelId="{A9680968-A6F2-4188-9051-221B46C4CCF2}">
      <dsp:nvSpPr>
        <dsp:cNvPr id="0" name=""/>
        <dsp:cNvSpPr/>
      </dsp:nvSpPr>
      <dsp:spPr>
        <a:xfrm rot="5400000">
          <a:off x="2956476" y="1452054"/>
          <a:ext cx="183047" cy="219656"/>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Times New Roman" pitchFamily="18" charset="0"/>
            <a:cs typeface="Times New Roman" pitchFamily="18" charset="0"/>
          </a:endParaRPr>
        </a:p>
      </dsp:txBody>
      <dsp:txXfrm rot="-5400000">
        <a:off x="2982103" y="1470358"/>
        <a:ext cx="131794" cy="128133"/>
      </dsp:txXfrm>
    </dsp:sp>
    <dsp:sp modelId="{7BDC5953-F792-4076-9CEA-E46CD5A1FC3C}">
      <dsp:nvSpPr>
        <dsp:cNvPr id="0" name=""/>
        <dsp:cNvSpPr/>
      </dsp:nvSpPr>
      <dsp:spPr>
        <a:xfrm>
          <a:off x="0" y="1683914"/>
          <a:ext cx="6096000" cy="48812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Times New Roman" pitchFamily="18" charset="0"/>
              <a:cs typeface="Times New Roman" pitchFamily="18" charset="0"/>
            </a:rPr>
            <a:t>Director (Education), A &amp; N </a:t>
          </a:r>
          <a:r>
            <a:rPr lang="en-US" sz="1800" b="1" kern="1200" dirty="0" err="1" smtClean="0">
              <a:latin typeface="Times New Roman" pitchFamily="18" charset="0"/>
              <a:cs typeface="Times New Roman" pitchFamily="18" charset="0"/>
            </a:rPr>
            <a:t>Admn</a:t>
          </a:r>
          <a:r>
            <a:rPr lang="en-US" sz="1800" b="1" kern="1200" dirty="0" smtClean="0">
              <a:latin typeface="Times New Roman" pitchFamily="18" charset="0"/>
              <a:cs typeface="Times New Roman" pitchFamily="18" charset="0"/>
            </a:rPr>
            <a:t>. </a:t>
          </a:r>
          <a:endParaRPr lang="en-US" sz="1800" kern="1200" dirty="0">
            <a:latin typeface="Times New Roman" pitchFamily="18" charset="0"/>
            <a:cs typeface="Times New Roman" pitchFamily="18" charset="0"/>
          </a:endParaRPr>
        </a:p>
      </dsp:txBody>
      <dsp:txXfrm>
        <a:off x="14297" y="1698211"/>
        <a:ext cx="6067406" cy="459531"/>
      </dsp:txXfrm>
    </dsp:sp>
    <dsp:sp modelId="{6672C67F-E7F1-4F84-A0E8-A8E424B68FF5}">
      <dsp:nvSpPr>
        <dsp:cNvPr id="0" name=""/>
        <dsp:cNvSpPr/>
      </dsp:nvSpPr>
      <dsp:spPr>
        <a:xfrm rot="5400000">
          <a:off x="2956476" y="2184243"/>
          <a:ext cx="183047" cy="219656"/>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Times New Roman" pitchFamily="18" charset="0"/>
            <a:cs typeface="Times New Roman" pitchFamily="18" charset="0"/>
          </a:endParaRPr>
        </a:p>
      </dsp:txBody>
      <dsp:txXfrm rot="-5400000">
        <a:off x="2982103" y="2202547"/>
        <a:ext cx="131794" cy="128133"/>
      </dsp:txXfrm>
    </dsp:sp>
    <dsp:sp modelId="{5E0224DE-192A-498E-8953-C3E669C18B83}">
      <dsp:nvSpPr>
        <dsp:cNvPr id="0" name=""/>
        <dsp:cNvSpPr/>
      </dsp:nvSpPr>
      <dsp:spPr>
        <a:xfrm>
          <a:off x="0" y="2416102"/>
          <a:ext cx="6096000" cy="488125"/>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latin typeface="Times New Roman" pitchFamily="18" charset="0"/>
              <a:cs typeface="Times New Roman" pitchFamily="18" charset="0"/>
            </a:rPr>
            <a:t>Deputy Director Edn (Academics) / Nodal Officer (MDM)</a:t>
          </a:r>
          <a:endParaRPr lang="en-US" sz="1800" kern="1200" dirty="0">
            <a:latin typeface="Times New Roman" pitchFamily="18" charset="0"/>
            <a:cs typeface="Times New Roman" pitchFamily="18" charset="0"/>
          </a:endParaRPr>
        </a:p>
      </dsp:txBody>
      <dsp:txXfrm>
        <a:off x="14297" y="2430399"/>
        <a:ext cx="6067406" cy="459531"/>
      </dsp:txXfrm>
    </dsp:sp>
    <dsp:sp modelId="{754D4D60-49FC-44AB-B53F-6D35AE4F3CF5}">
      <dsp:nvSpPr>
        <dsp:cNvPr id="0" name=""/>
        <dsp:cNvSpPr/>
      </dsp:nvSpPr>
      <dsp:spPr>
        <a:xfrm rot="5400000">
          <a:off x="2956476" y="2916431"/>
          <a:ext cx="183047" cy="219656"/>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Times New Roman" pitchFamily="18" charset="0"/>
            <a:cs typeface="Times New Roman" pitchFamily="18" charset="0"/>
          </a:endParaRPr>
        </a:p>
      </dsp:txBody>
      <dsp:txXfrm rot="-5400000">
        <a:off x="2982103" y="2934735"/>
        <a:ext cx="131794" cy="128133"/>
      </dsp:txXfrm>
    </dsp:sp>
    <dsp:sp modelId="{60B7CD27-71D1-4663-BD56-8A0CFD887A6F}">
      <dsp:nvSpPr>
        <dsp:cNvPr id="0" name=""/>
        <dsp:cNvSpPr/>
      </dsp:nvSpPr>
      <dsp:spPr>
        <a:xfrm>
          <a:off x="0" y="3148291"/>
          <a:ext cx="6096000" cy="488125"/>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latin typeface="Times New Roman" pitchFamily="18" charset="0"/>
              <a:cs typeface="Times New Roman" pitchFamily="18" charset="0"/>
            </a:rPr>
            <a:t>Zonal Officers / Principals of Education Department</a:t>
          </a:r>
          <a:endParaRPr lang="en-US" sz="1800" kern="1200" dirty="0">
            <a:latin typeface="Times New Roman" pitchFamily="18" charset="0"/>
            <a:cs typeface="Times New Roman" pitchFamily="18" charset="0"/>
          </a:endParaRPr>
        </a:p>
      </dsp:txBody>
      <dsp:txXfrm>
        <a:off x="14297" y="3162588"/>
        <a:ext cx="6067406" cy="459531"/>
      </dsp:txXfrm>
    </dsp:sp>
    <dsp:sp modelId="{7ABD9CDE-92A1-452D-BAF4-3D602DAAFD3F}">
      <dsp:nvSpPr>
        <dsp:cNvPr id="0" name=""/>
        <dsp:cNvSpPr/>
      </dsp:nvSpPr>
      <dsp:spPr>
        <a:xfrm rot="5400000">
          <a:off x="2956476" y="3648620"/>
          <a:ext cx="183047" cy="219656"/>
        </a:xfrm>
        <a:prstGeom prst="rightArrow">
          <a:avLst>
            <a:gd name="adj1" fmla="val 60000"/>
            <a:gd name="adj2" fmla="val 5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Times New Roman" pitchFamily="18" charset="0"/>
            <a:cs typeface="Times New Roman" pitchFamily="18" charset="0"/>
          </a:endParaRPr>
        </a:p>
      </dsp:txBody>
      <dsp:txXfrm rot="-5400000">
        <a:off x="2982103" y="3666924"/>
        <a:ext cx="131794" cy="128133"/>
      </dsp:txXfrm>
    </dsp:sp>
    <dsp:sp modelId="{63774F07-BEFB-419B-A9E7-4531BBA21C67}">
      <dsp:nvSpPr>
        <dsp:cNvPr id="0" name=""/>
        <dsp:cNvSpPr/>
      </dsp:nvSpPr>
      <dsp:spPr>
        <a:xfrm>
          <a:off x="0" y="3880479"/>
          <a:ext cx="6096000" cy="48812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latin typeface="Times New Roman" pitchFamily="18" charset="0"/>
              <a:cs typeface="Times New Roman" pitchFamily="18" charset="0"/>
            </a:rPr>
            <a:t>Head of Schools</a:t>
          </a:r>
          <a:endParaRPr lang="en-US" sz="1800" kern="1200" dirty="0">
            <a:latin typeface="Times New Roman" pitchFamily="18" charset="0"/>
            <a:cs typeface="Times New Roman" pitchFamily="18" charset="0"/>
          </a:endParaRPr>
        </a:p>
      </dsp:txBody>
      <dsp:txXfrm>
        <a:off x="14297" y="3894776"/>
        <a:ext cx="6067406" cy="459531"/>
      </dsp:txXfrm>
    </dsp:sp>
    <dsp:sp modelId="{008372E5-4C30-4B71-906C-FBB451CD69B4}">
      <dsp:nvSpPr>
        <dsp:cNvPr id="0" name=""/>
        <dsp:cNvSpPr/>
      </dsp:nvSpPr>
      <dsp:spPr>
        <a:xfrm rot="5400000">
          <a:off x="2956476" y="4380808"/>
          <a:ext cx="183047" cy="219656"/>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solidFill>
              <a:schemeClr val="tx1"/>
            </a:solidFill>
            <a:latin typeface="Times New Roman" pitchFamily="18" charset="0"/>
            <a:cs typeface="Times New Roman" pitchFamily="18" charset="0"/>
          </a:endParaRPr>
        </a:p>
      </dsp:txBody>
      <dsp:txXfrm rot="-5400000">
        <a:off x="2982103" y="4399112"/>
        <a:ext cx="131794" cy="128133"/>
      </dsp:txXfrm>
    </dsp:sp>
    <dsp:sp modelId="{5EFBE3E0-2929-4041-85AE-FDCF86315697}">
      <dsp:nvSpPr>
        <dsp:cNvPr id="0" name=""/>
        <dsp:cNvSpPr/>
      </dsp:nvSpPr>
      <dsp:spPr>
        <a:xfrm>
          <a:off x="0" y="4612668"/>
          <a:ext cx="6096000" cy="48812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latin typeface="Times New Roman" pitchFamily="18" charset="0"/>
              <a:cs typeface="Times New Roman" pitchFamily="18" charset="0"/>
            </a:rPr>
            <a:t>MDM Supplier</a:t>
          </a:r>
          <a:endParaRPr lang="en-US" sz="1800" kern="1200" dirty="0">
            <a:latin typeface="Times New Roman" pitchFamily="18" charset="0"/>
            <a:cs typeface="Times New Roman" pitchFamily="18" charset="0"/>
          </a:endParaRPr>
        </a:p>
      </dsp:txBody>
      <dsp:txXfrm>
        <a:off x="14297" y="4626965"/>
        <a:ext cx="6067406" cy="459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79AEB-725A-48F3-BE7B-1C6BA9412B2F}">
      <dsp:nvSpPr>
        <dsp:cNvPr id="0" name=""/>
        <dsp:cNvSpPr/>
      </dsp:nvSpPr>
      <dsp:spPr>
        <a:xfrm rot="5400000">
          <a:off x="-164675" y="168554"/>
          <a:ext cx="1097836" cy="768485"/>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b="1" kern="1200" dirty="0">
            <a:latin typeface="Times New Roman" pitchFamily="18" charset="0"/>
            <a:cs typeface="Times New Roman" pitchFamily="18" charset="0"/>
          </a:endParaRPr>
        </a:p>
      </dsp:txBody>
      <dsp:txXfrm rot="-5400000">
        <a:off x="1" y="388122"/>
        <a:ext cx="768485" cy="329351"/>
      </dsp:txXfrm>
    </dsp:sp>
    <dsp:sp modelId="{DA785FFF-1F98-49CC-8CE7-AD8FA24D43D7}">
      <dsp:nvSpPr>
        <dsp:cNvPr id="0" name=""/>
        <dsp:cNvSpPr/>
      </dsp:nvSpPr>
      <dsp:spPr>
        <a:xfrm rot="5400000">
          <a:off x="2161045" y="-1388681"/>
          <a:ext cx="713593" cy="3498714"/>
        </a:xfrm>
        <a:prstGeom prst="round2SameRect">
          <a:avLst/>
        </a:prstGeom>
        <a:solidFill>
          <a:schemeClr val="accent2">
            <a:lumMod val="40000"/>
            <a:lumOff val="6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latin typeface="Times New Roman" pitchFamily="18" charset="0"/>
              <a:cs typeface="Times New Roman" pitchFamily="18" charset="0"/>
            </a:rPr>
            <a:t>MHRD releases allocation orders</a:t>
          </a:r>
          <a:endParaRPr lang="en-US" sz="1600" b="1" kern="1200" dirty="0">
            <a:latin typeface="Times New Roman" pitchFamily="18" charset="0"/>
            <a:cs typeface="Times New Roman" pitchFamily="18" charset="0"/>
          </a:endParaRPr>
        </a:p>
      </dsp:txBody>
      <dsp:txXfrm rot="-5400000">
        <a:off x="768485" y="38714"/>
        <a:ext cx="3463879" cy="643923"/>
      </dsp:txXfrm>
    </dsp:sp>
    <dsp:sp modelId="{E2E3CE9B-0A4F-418F-9D42-EFD268787463}">
      <dsp:nvSpPr>
        <dsp:cNvPr id="0" name=""/>
        <dsp:cNvSpPr/>
      </dsp:nvSpPr>
      <dsp:spPr>
        <a:xfrm rot="5400000">
          <a:off x="-164675" y="1149455"/>
          <a:ext cx="1097836" cy="768485"/>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b="1" kern="1200" dirty="0">
            <a:latin typeface="Times New Roman" pitchFamily="18" charset="0"/>
            <a:cs typeface="Times New Roman" pitchFamily="18" charset="0"/>
          </a:endParaRPr>
        </a:p>
      </dsp:txBody>
      <dsp:txXfrm rot="-5400000">
        <a:off x="1" y="1369023"/>
        <a:ext cx="768485" cy="329351"/>
      </dsp:txXfrm>
    </dsp:sp>
    <dsp:sp modelId="{834A045B-EEAF-48BE-8DAE-766DDBA74E8B}">
      <dsp:nvSpPr>
        <dsp:cNvPr id="0" name=""/>
        <dsp:cNvSpPr/>
      </dsp:nvSpPr>
      <dsp:spPr>
        <a:xfrm rot="5400000">
          <a:off x="2161045" y="-407780"/>
          <a:ext cx="713593" cy="3498714"/>
        </a:xfrm>
        <a:prstGeom prst="round2SameRect">
          <a:avLst/>
        </a:prstGeom>
        <a:solidFill>
          <a:schemeClr val="accent3">
            <a:lumMod val="40000"/>
            <a:lumOff val="60000"/>
            <a:alpha val="9000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latin typeface="Times New Roman" pitchFamily="18" charset="0"/>
              <a:cs typeface="Times New Roman" pitchFamily="18" charset="0"/>
            </a:rPr>
            <a:t>Food Corporation of India</a:t>
          </a:r>
          <a:endParaRPr lang="en-US" sz="1600" b="1" kern="1200" dirty="0">
            <a:latin typeface="Times New Roman" pitchFamily="18" charset="0"/>
            <a:cs typeface="Times New Roman" pitchFamily="18" charset="0"/>
          </a:endParaRPr>
        </a:p>
      </dsp:txBody>
      <dsp:txXfrm rot="-5400000">
        <a:off x="768485" y="1019615"/>
        <a:ext cx="3463879" cy="643923"/>
      </dsp:txXfrm>
    </dsp:sp>
    <dsp:sp modelId="{84D602C9-EDA0-4C01-9485-261B5477AE06}">
      <dsp:nvSpPr>
        <dsp:cNvPr id="0" name=""/>
        <dsp:cNvSpPr/>
      </dsp:nvSpPr>
      <dsp:spPr>
        <a:xfrm rot="5400000">
          <a:off x="-164675" y="2130357"/>
          <a:ext cx="1097836" cy="768485"/>
        </a:xfrm>
        <a:prstGeom prst="chevr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b="1" kern="1200" dirty="0">
            <a:latin typeface="Times New Roman" pitchFamily="18" charset="0"/>
            <a:cs typeface="Times New Roman" pitchFamily="18" charset="0"/>
          </a:endParaRPr>
        </a:p>
      </dsp:txBody>
      <dsp:txXfrm rot="-5400000">
        <a:off x="1" y="2349925"/>
        <a:ext cx="768485" cy="329351"/>
      </dsp:txXfrm>
    </dsp:sp>
    <dsp:sp modelId="{53EAFB10-A659-422E-9DDD-D4FAC3EC947F}">
      <dsp:nvSpPr>
        <dsp:cNvPr id="0" name=""/>
        <dsp:cNvSpPr/>
      </dsp:nvSpPr>
      <dsp:spPr>
        <a:xfrm rot="5400000">
          <a:off x="2161045" y="573121"/>
          <a:ext cx="713593" cy="3498714"/>
        </a:xfrm>
        <a:prstGeom prst="round2SameRect">
          <a:avLst/>
        </a:prstGeom>
        <a:solidFill>
          <a:schemeClr val="accent4">
            <a:lumMod val="40000"/>
            <a:lumOff val="60000"/>
            <a:alpha val="9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kumimoji="0" lang="en-US" sz="1600" b="1" i="0" u="none" strike="noStrike" kern="1200" cap="none" normalizeH="0" baseline="0" dirty="0" smtClean="0">
              <a:ln/>
              <a:effectLst/>
              <a:latin typeface="Times New Roman" pitchFamily="18" charset="0"/>
              <a:cs typeface="Times New Roman" pitchFamily="18" charset="0"/>
            </a:rPr>
            <a:t>Lifting by Civil Supplies  &amp; Consumer Affairs Dept on Quarterly basis</a:t>
          </a:r>
          <a:endParaRPr lang="en-US" sz="1600" b="1" kern="1200" dirty="0">
            <a:latin typeface="Times New Roman" pitchFamily="18" charset="0"/>
            <a:cs typeface="Times New Roman" pitchFamily="18" charset="0"/>
          </a:endParaRPr>
        </a:p>
      </dsp:txBody>
      <dsp:txXfrm rot="-5400000">
        <a:off x="768485" y="2000517"/>
        <a:ext cx="3463879" cy="643923"/>
      </dsp:txXfrm>
    </dsp:sp>
    <dsp:sp modelId="{ABA3C636-A79A-426E-9088-B568503C81D7}">
      <dsp:nvSpPr>
        <dsp:cNvPr id="0" name=""/>
        <dsp:cNvSpPr/>
      </dsp:nvSpPr>
      <dsp:spPr>
        <a:xfrm rot="5400000">
          <a:off x="-164675" y="3111258"/>
          <a:ext cx="1097836" cy="768485"/>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endParaRPr lang="en-US" sz="1600" b="1" kern="1200" dirty="0">
            <a:latin typeface="Times New Roman" pitchFamily="18" charset="0"/>
            <a:cs typeface="Times New Roman" pitchFamily="18" charset="0"/>
          </a:endParaRPr>
        </a:p>
      </dsp:txBody>
      <dsp:txXfrm rot="-5400000">
        <a:off x="1" y="3330826"/>
        <a:ext cx="768485" cy="329351"/>
      </dsp:txXfrm>
    </dsp:sp>
    <dsp:sp modelId="{DF31FB1E-9A64-4B35-AE1E-17E9B0F25546}">
      <dsp:nvSpPr>
        <dsp:cNvPr id="0" name=""/>
        <dsp:cNvSpPr/>
      </dsp:nvSpPr>
      <dsp:spPr>
        <a:xfrm rot="5400000">
          <a:off x="2161045" y="1554022"/>
          <a:ext cx="713593" cy="3498714"/>
        </a:xfrm>
        <a:prstGeom prst="round2SameRect">
          <a:avLst/>
        </a:prstGeom>
        <a:solidFill>
          <a:schemeClr val="accent5">
            <a:lumMod val="40000"/>
            <a:lumOff val="60000"/>
            <a:alpha val="9000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kumimoji="0" lang="en-US" sz="1600" b="1" i="0" u="none" strike="noStrike" kern="1200" cap="none" normalizeH="0" baseline="0" dirty="0" smtClean="0">
              <a:ln/>
              <a:effectLst/>
              <a:latin typeface="Times New Roman" pitchFamily="18" charset="0"/>
              <a:cs typeface="Times New Roman" pitchFamily="18" charset="0"/>
            </a:rPr>
            <a:t>Transported to go-downs of CS &amp; CA Dept located in 09 different zones of this UT</a:t>
          </a:r>
          <a:endParaRPr lang="en-US" sz="1600" b="1" kern="1200" dirty="0">
            <a:latin typeface="Times New Roman" pitchFamily="18" charset="0"/>
            <a:cs typeface="Times New Roman" pitchFamily="18" charset="0"/>
          </a:endParaRPr>
        </a:p>
      </dsp:txBody>
      <dsp:txXfrm rot="-5400000">
        <a:off x="768485" y="2981418"/>
        <a:ext cx="3463879" cy="643923"/>
      </dsp:txXfrm>
    </dsp:sp>
    <dsp:sp modelId="{7ED567B3-A9BC-4AC4-9886-A4E720921075}">
      <dsp:nvSpPr>
        <dsp:cNvPr id="0" name=""/>
        <dsp:cNvSpPr/>
      </dsp:nvSpPr>
      <dsp:spPr>
        <a:xfrm rot="5400000">
          <a:off x="-164675" y="4092160"/>
          <a:ext cx="1097836" cy="768485"/>
        </a:xfrm>
        <a:prstGeom prst="chevron">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endParaRPr lang="en-US" sz="1600" b="1" kern="1200" dirty="0">
            <a:latin typeface="Times New Roman" pitchFamily="18" charset="0"/>
            <a:cs typeface="Times New Roman" pitchFamily="18" charset="0"/>
          </a:endParaRPr>
        </a:p>
      </dsp:txBody>
      <dsp:txXfrm rot="-5400000">
        <a:off x="1" y="4311728"/>
        <a:ext cx="768485" cy="329351"/>
      </dsp:txXfrm>
    </dsp:sp>
    <dsp:sp modelId="{811DB105-7CA1-428F-834D-059CD3AB70F9}">
      <dsp:nvSpPr>
        <dsp:cNvPr id="0" name=""/>
        <dsp:cNvSpPr/>
      </dsp:nvSpPr>
      <dsp:spPr>
        <a:xfrm rot="5400000">
          <a:off x="2161045" y="2534924"/>
          <a:ext cx="713593" cy="3498714"/>
        </a:xfrm>
        <a:prstGeom prst="round2SameRect">
          <a:avLst/>
        </a:prstGeom>
        <a:solidFill>
          <a:schemeClr val="accent6">
            <a:lumMod val="40000"/>
            <a:lumOff val="60000"/>
            <a:alpha val="90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rtl="0">
            <a:lnSpc>
              <a:spcPct val="90000"/>
            </a:lnSpc>
            <a:spcBef>
              <a:spcPct val="0"/>
            </a:spcBef>
            <a:spcAft>
              <a:spcPct val="15000"/>
            </a:spcAft>
            <a:buChar char="••"/>
          </a:pPr>
          <a:r>
            <a:rPr kumimoji="0" lang="en-US" sz="1600" b="1" i="0" u="none" strike="noStrike" kern="1200" cap="none" normalizeH="0" baseline="0" dirty="0" smtClean="0">
              <a:ln/>
              <a:effectLst/>
              <a:latin typeface="Times New Roman" pitchFamily="18" charset="0"/>
              <a:cs typeface="Times New Roman" pitchFamily="18" charset="0"/>
            </a:rPr>
            <a:t>Suppliers lift from respective go-downs depending on proximity</a:t>
          </a:r>
          <a:endParaRPr lang="en-US" sz="1600" b="1" kern="1200" dirty="0">
            <a:latin typeface="Times New Roman" pitchFamily="18" charset="0"/>
            <a:cs typeface="Times New Roman" pitchFamily="18" charset="0"/>
          </a:endParaRPr>
        </a:p>
      </dsp:txBody>
      <dsp:txXfrm rot="-5400000">
        <a:off x="768485" y="3962320"/>
        <a:ext cx="3463879" cy="643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D664C-9772-4152-947B-F2E8DB55BCE8}">
      <dsp:nvSpPr>
        <dsp:cNvPr id="0" name=""/>
        <dsp:cNvSpPr/>
      </dsp:nvSpPr>
      <dsp:spPr>
        <a:xfrm>
          <a:off x="0" y="539"/>
          <a:ext cx="3657600" cy="63121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solidFill>
                <a:schemeClr val="tx1"/>
              </a:solidFill>
            </a:rPr>
            <a:t>MHRD</a:t>
          </a:r>
          <a:endParaRPr lang="en-US" sz="1600" b="1" kern="1200" dirty="0">
            <a:solidFill>
              <a:schemeClr val="tx1"/>
            </a:solidFill>
          </a:endParaRPr>
        </a:p>
      </dsp:txBody>
      <dsp:txXfrm>
        <a:off x="18488" y="19027"/>
        <a:ext cx="3620624" cy="594241"/>
      </dsp:txXfrm>
    </dsp:sp>
    <dsp:sp modelId="{D43AED55-BD08-42EF-A64C-114D4981B4CA}">
      <dsp:nvSpPr>
        <dsp:cNvPr id="0" name=""/>
        <dsp:cNvSpPr/>
      </dsp:nvSpPr>
      <dsp:spPr>
        <a:xfrm rot="5400000">
          <a:off x="1710446" y="647537"/>
          <a:ext cx="236706" cy="284047"/>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1743585" y="671207"/>
        <a:ext cx="170429" cy="165694"/>
      </dsp:txXfrm>
    </dsp:sp>
    <dsp:sp modelId="{69AFE237-9525-4E0A-B8C9-21F2F8B3E0AB}">
      <dsp:nvSpPr>
        <dsp:cNvPr id="0" name=""/>
        <dsp:cNvSpPr/>
      </dsp:nvSpPr>
      <dsp:spPr>
        <a:xfrm>
          <a:off x="0" y="947365"/>
          <a:ext cx="3657600" cy="631217"/>
        </a:xfrm>
        <a:prstGeom prst="roundRect">
          <a:avLst>
            <a:gd name="adj" fmla="val 1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solidFill>
                <a:schemeClr val="tx1"/>
              </a:solidFill>
            </a:rPr>
            <a:t>UT ADMINISTRATION</a:t>
          </a:r>
          <a:endParaRPr lang="en-US" sz="1600" b="1" kern="1200" dirty="0">
            <a:solidFill>
              <a:schemeClr val="tx1"/>
            </a:solidFill>
          </a:endParaRPr>
        </a:p>
      </dsp:txBody>
      <dsp:txXfrm>
        <a:off x="18488" y="965853"/>
        <a:ext cx="3620624" cy="594241"/>
      </dsp:txXfrm>
    </dsp:sp>
    <dsp:sp modelId="{49B410A1-40AA-4F62-B13C-416069DFC65C}">
      <dsp:nvSpPr>
        <dsp:cNvPr id="0" name=""/>
        <dsp:cNvSpPr/>
      </dsp:nvSpPr>
      <dsp:spPr>
        <a:xfrm rot="5400000">
          <a:off x="1710446" y="1594363"/>
          <a:ext cx="236706" cy="284047"/>
        </a:xfrm>
        <a:prstGeom prst="rightArrow">
          <a:avLst>
            <a:gd name="adj1" fmla="val 60000"/>
            <a:gd name="adj2" fmla="val 50000"/>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1743585" y="1618033"/>
        <a:ext cx="170429" cy="165694"/>
      </dsp:txXfrm>
    </dsp:sp>
    <dsp:sp modelId="{4CD5036A-01C5-4018-80C5-334BECC15CAA}">
      <dsp:nvSpPr>
        <dsp:cNvPr id="0" name=""/>
        <dsp:cNvSpPr/>
      </dsp:nvSpPr>
      <dsp:spPr>
        <a:xfrm>
          <a:off x="0" y="1894191"/>
          <a:ext cx="3657600" cy="631217"/>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solidFill>
                <a:schemeClr val="tx1"/>
              </a:solidFill>
            </a:rPr>
            <a:t>EDUCATION DEPT.</a:t>
          </a:r>
          <a:endParaRPr lang="en-US" sz="1600" b="1" kern="1200" dirty="0">
            <a:solidFill>
              <a:schemeClr val="tx1"/>
            </a:solidFill>
          </a:endParaRPr>
        </a:p>
      </dsp:txBody>
      <dsp:txXfrm>
        <a:off x="18488" y="1912679"/>
        <a:ext cx="3620624" cy="594241"/>
      </dsp:txXfrm>
    </dsp:sp>
    <dsp:sp modelId="{FC7FC953-EAED-4CF5-BD6B-0CED2D822382}">
      <dsp:nvSpPr>
        <dsp:cNvPr id="0" name=""/>
        <dsp:cNvSpPr/>
      </dsp:nvSpPr>
      <dsp:spPr>
        <a:xfrm rot="5400000">
          <a:off x="1710446" y="2541189"/>
          <a:ext cx="236706" cy="284047"/>
        </a:xfrm>
        <a:prstGeom prst="rightArrow">
          <a:avLst>
            <a:gd name="adj1" fmla="val 60000"/>
            <a:gd name="adj2" fmla="val 50000"/>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1743585" y="2564859"/>
        <a:ext cx="170429" cy="165694"/>
      </dsp:txXfrm>
    </dsp:sp>
    <dsp:sp modelId="{B99EBD1B-5AFA-474B-AA66-5A3055799381}">
      <dsp:nvSpPr>
        <dsp:cNvPr id="0" name=""/>
        <dsp:cNvSpPr/>
      </dsp:nvSpPr>
      <dsp:spPr>
        <a:xfrm>
          <a:off x="68373" y="2841017"/>
          <a:ext cx="3520853" cy="631217"/>
        </a:xfrm>
        <a:prstGeom prst="roundRect">
          <a:avLst>
            <a:gd name="adj" fmla="val 1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smtClean="0">
              <a:solidFill>
                <a:schemeClr val="tx1"/>
              </a:solidFill>
            </a:rPr>
            <a:t>DDOs OF EDUCATION DEPT.</a:t>
          </a:r>
          <a:endParaRPr lang="en-US" sz="1600" b="1" kern="1200" dirty="0">
            <a:solidFill>
              <a:schemeClr val="tx1"/>
            </a:solidFill>
          </a:endParaRPr>
        </a:p>
      </dsp:txBody>
      <dsp:txXfrm>
        <a:off x="86861" y="2859505"/>
        <a:ext cx="3483877" cy="594241"/>
      </dsp:txXfrm>
    </dsp:sp>
    <dsp:sp modelId="{21473129-EF01-4456-BEAC-65218C40C396}">
      <dsp:nvSpPr>
        <dsp:cNvPr id="0" name=""/>
        <dsp:cNvSpPr/>
      </dsp:nvSpPr>
      <dsp:spPr>
        <a:xfrm rot="5400000">
          <a:off x="1710446" y="3488015"/>
          <a:ext cx="236706" cy="284047"/>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1743585" y="3511685"/>
        <a:ext cx="170429" cy="165694"/>
      </dsp:txXfrm>
    </dsp:sp>
    <dsp:sp modelId="{F1839430-3D6F-449C-AEEF-2A1FFA2F65B8}">
      <dsp:nvSpPr>
        <dsp:cNvPr id="0" name=""/>
        <dsp:cNvSpPr/>
      </dsp:nvSpPr>
      <dsp:spPr>
        <a:xfrm>
          <a:off x="70339" y="3787843"/>
          <a:ext cx="3516920" cy="631217"/>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SELF HELP GROUPS</a:t>
          </a:r>
          <a:endParaRPr lang="en-US" sz="1600" b="1" kern="1200" dirty="0">
            <a:solidFill>
              <a:schemeClr val="tx1"/>
            </a:solidFill>
          </a:endParaRPr>
        </a:p>
      </dsp:txBody>
      <dsp:txXfrm>
        <a:off x="88827" y="3806331"/>
        <a:ext cx="3479944" cy="594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55C85-E4F4-418B-AF14-BB85FE590D8F}">
      <dsp:nvSpPr>
        <dsp:cNvPr id="0" name=""/>
        <dsp:cNvSpPr/>
      </dsp:nvSpPr>
      <dsp:spPr>
        <a:xfrm rot="5400000">
          <a:off x="3183985" y="-1191313"/>
          <a:ext cx="782637" cy="3364992"/>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225</a:t>
          </a:r>
          <a:endParaRPr lang="en-US" sz="2000" b="1" kern="1200" dirty="0"/>
        </a:p>
      </dsp:txBody>
      <dsp:txXfrm rot="-5400000">
        <a:off x="1892808" y="138069"/>
        <a:ext cx="3326787" cy="706227"/>
      </dsp:txXfrm>
    </dsp:sp>
    <dsp:sp modelId="{32337D92-832A-4723-B827-8226B0B4CA68}">
      <dsp:nvSpPr>
        <dsp:cNvPr id="0" name=""/>
        <dsp:cNvSpPr/>
      </dsp:nvSpPr>
      <dsp:spPr>
        <a:xfrm>
          <a:off x="0" y="2033"/>
          <a:ext cx="1892808" cy="97829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No. of schools covered</a:t>
          </a:r>
          <a:endParaRPr lang="en-US" sz="1600" b="1" kern="1200" dirty="0">
            <a:solidFill>
              <a:schemeClr val="tx1"/>
            </a:solidFill>
          </a:endParaRPr>
        </a:p>
      </dsp:txBody>
      <dsp:txXfrm>
        <a:off x="47756" y="49789"/>
        <a:ext cx="1797296" cy="882784"/>
      </dsp:txXfrm>
    </dsp:sp>
    <dsp:sp modelId="{D1714BCB-9E72-4BD4-B140-EDE6E8C89868}">
      <dsp:nvSpPr>
        <dsp:cNvPr id="0" name=""/>
        <dsp:cNvSpPr/>
      </dsp:nvSpPr>
      <dsp:spPr>
        <a:xfrm rot="5400000">
          <a:off x="3183985" y="-164101"/>
          <a:ext cx="782637" cy="3364992"/>
        </a:xfrm>
        <a:prstGeom prst="round2SameRect">
          <a:avLst/>
        </a:prstGeom>
        <a:solidFill>
          <a:schemeClr val="accent5">
            <a:tint val="40000"/>
            <a:alpha val="90000"/>
            <a:hueOff val="-3580161"/>
            <a:satOff val="16084"/>
            <a:lumOff val="1106"/>
            <a:alphaOff val="0"/>
          </a:schemeClr>
        </a:solidFill>
        <a:ln w="9525" cap="flat" cmpd="sng" algn="ctr">
          <a:solidFill>
            <a:schemeClr val="accent5">
              <a:tint val="40000"/>
              <a:alpha val="90000"/>
              <a:hueOff val="-3580161"/>
              <a:satOff val="16084"/>
              <a:lumOff val="110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No. of students covered -22830</a:t>
          </a:r>
          <a:endParaRPr lang="en-US" sz="1600" b="1" kern="1200" dirty="0"/>
        </a:p>
      </dsp:txBody>
      <dsp:txXfrm rot="-5400000">
        <a:off x="1892808" y="1165281"/>
        <a:ext cx="3326787" cy="706227"/>
      </dsp:txXfrm>
    </dsp:sp>
    <dsp:sp modelId="{EA4C7725-1B8E-4C02-B272-8B826A38D882}">
      <dsp:nvSpPr>
        <dsp:cNvPr id="0" name=""/>
        <dsp:cNvSpPr/>
      </dsp:nvSpPr>
      <dsp:spPr>
        <a:xfrm>
          <a:off x="0" y="1029245"/>
          <a:ext cx="1892808" cy="978296"/>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Health Check Up</a:t>
          </a:r>
          <a:endParaRPr lang="en-US" sz="1600" b="1" kern="1200" dirty="0">
            <a:solidFill>
              <a:schemeClr val="tx1"/>
            </a:solidFill>
          </a:endParaRPr>
        </a:p>
      </dsp:txBody>
      <dsp:txXfrm>
        <a:off x="47756" y="1077001"/>
        <a:ext cx="1797296" cy="882784"/>
      </dsp:txXfrm>
    </dsp:sp>
    <dsp:sp modelId="{646AC56B-8307-41A8-AA95-C6015FE01646}">
      <dsp:nvSpPr>
        <dsp:cNvPr id="0" name=""/>
        <dsp:cNvSpPr/>
      </dsp:nvSpPr>
      <dsp:spPr>
        <a:xfrm rot="5400000">
          <a:off x="3183985" y="863109"/>
          <a:ext cx="782637" cy="3364992"/>
        </a:xfrm>
        <a:prstGeom prst="round2SameRect">
          <a:avLst/>
        </a:prstGeom>
        <a:solidFill>
          <a:schemeClr val="accent5">
            <a:tint val="40000"/>
            <a:alpha val="90000"/>
            <a:hueOff val="-7160321"/>
            <a:satOff val="32169"/>
            <a:lumOff val="2211"/>
            <a:alphaOff val="0"/>
          </a:schemeClr>
        </a:solidFill>
        <a:ln w="9525" cap="flat" cmpd="sng" algn="ctr">
          <a:solidFill>
            <a:schemeClr val="accent5">
              <a:tint val="40000"/>
              <a:alpha val="90000"/>
              <a:hueOff val="-7160321"/>
              <a:satOff val="32169"/>
              <a:lumOff val="221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No. of students covered -25113</a:t>
          </a:r>
          <a:endParaRPr lang="en-US" sz="1600" b="1" kern="1200" dirty="0"/>
        </a:p>
      </dsp:txBody>
      <dsp:txXfrm rot="-5400000">
        <a:off x="1892808" y="2192492"/>
        <a:ext cx="3326787" cy="706227"/>
      </dsp:txXfrm>
    </dsp:sp>
    <dsp:sp modelId="{0B2339F7-AF98-4F64-B3B5-21382EF4BE70}">
      <dsp:nvSpPr>
        <dsp:cNvPr id="0" name=""/>
        <dsp:cNvSpPr/>
      </dsp:nvSpPr>
      <dsp:spPr>
        <a:xfrm>
          <a:off x="0" y="2056457"/>
          <a:ext cx="1892808" cy="978296"/>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Distribution of IFA Tablets </a:t>
          </a:r>
          <a:endParaRPr lang="en-US" sz="1600" b="1" kern="1200" dirty="0">
            <a:solidFill>
              <a:schemeClr val="tx1"/>
            </a:solidFill>
          </a:endParaRPr>
        </a:p>
      </dsp:txBody>
      <dsp:txXfrm>
        <a:off x="47756" y="2104213"/>
        <a:ext cx="1797296" cy="882784"/>
      </dsp:txXfrm>
    </dsp:sp>
    <dsp:sp modelId="{7DD7F0BD-33A1-4CB0-B603-6160D520AF06}">
      <dsp:nvSpPr>
        <dsp:cNvPr id="0" name=""/>
        <dsp:cNvSpPr/>
      </dsp:nvSpPr>
      <dsp:spPr>
        <a:xfrm rot="5400000">
          <a:off x="3183985" y="1890321"/>
          <a:ext cx="782637" cy="3364992"/>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No. of students covered - 498</a:t>
          </a:r>
          <a:endParaRPr lang="en-US" sz="1600" b="1" kern="1200" dirty="0"/>
        </a:p>
      </dsp:txBody>
      <dsp:txXfrm rot="-5400000">
        <a:off x="1892808" y="3219704"/>
        <a:ext cx="3326787" cy="706227"/>
      </dsp:txXfrm>
    </dsp:sp>
    <dsp:sp modelId="{612C6E68-DC93-4F1B-995A-734B5D7A0253}">
      <dsp:nvSpPr>
        <dsp:cNvPr id="0" name=""/>
        <dsp:cNvSpPr/>
      </dsp:nvSpPr>
      <dsp:spPr>
        <a:xfrm>
          <a:off x="0" y="3083669"/>
          <a:ext cx="1892808" cy="978296"/>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Distribution of Spectacles</a:t>
          </a:r>
          <a:endParaRPr lang="en-US" sz="1600" b="1" kern="1200" dirty="0">
            <a:solidFill>
              <a:schemeClr val="tx1"/>
            </a:solidFill>
          </a:endParaRPr>
        </a:p>
      </dsp:txBody>
      <dsp:txXfrm>
        <a:off x="47756" y="3131425"/>
        <a:ext cx="1797296" cy="8827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0.73864</cdr:x>
      <cdr:y>0</cdr:y>
    </cdr:from>
    <cdr:to>
      <cdr:x>1</cdr:x>
      <cdr:y>0.05769</cdr:y>
    </cdr:to>
    <cdr:sp macro="" textlink="">
      <cdr:nvSpPr>
        <cdr:cNvPr id="2" name="TextBox 1"/>
        <cdr:cNvSpPr txBox="1"/>
      </cdr:nvSpPr>
      <cdr:spPr>
        <a:xfrm xmlns:a="http://schemas.openxmlformats.org/drawingml/2006/main">
          <a:off x="4953000" y="0"/>
          <a:ext cx="1752600" cy="2286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i="1" dirty="0" smtClean="0"/>
            <a:t>(In </a:t>
          </a:r>
          <a:r>
            <a:rPr lang="en-US" sz="1400" b="1" i="1" dirty="0" err="1" smtClean="0"/>
            <a:t>Lakhs</a:t>
          </a:r>
          <a:r>
            <a:rPr lang="en-US" sz="1400" b="1" i="1" dirty="0" smtClean="0"/>
            <a:t>)</a:t>
          </a:r>
          <a:endParaRPr lang="en-US" sz="1400" b="1" i="1" dirty="0"/>
        </a:p>
      </cdr:txBody>
    </cdr:sp>
  </cdr:relSizeAnchor>
</c:userShapes>
</file>

<file path=ppt/drawings/drawing2.xml><?xml version="1.0" encoding="utf-8"?>
<c:userShapes xmlns:c="http://schemas.openxmlformats.org/drawingml/2006/chart">
  <cdr:relSizeAnchor xmlns:cdr="http://schemas.openxmlformats.org/drawingml/2006/chartDrawing">
    <cdr:from>
      <cdr:x>0.81982</cdr:x>
      <cdr:y>0</cdr:y>
    </cdr:from>
    <cdr:to>
      <cdr:x>0.95495</cdr:x>
      <cdr:y>0.05455</cdr:y>
    </cdr:to>
    <cdr:sp macro="" textlink="">
      <cdr:nvSpPr>
        <cdr:cNvPr id="3" name="TextBox 2"/>
        <cdr:cNvSpPr txBox="1"/>
      </cdr:nvSpPr>
      <cdr:spPr>
        <a:xfrm xmlns:a="http://schemas.openxmlformats.org/drawingml/2006/main">
          <a:off x="6934200" y="0"/>
          <a:ext cx="1143000" cy="22859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i="1" dirty="0" smtClean="0">
              <a:solidFill>
                <a:schemeClr val="tx1"/>
              </a:solidFill>
              <a:latin typeface="Times New Roman" pitchFamily="18" charset="0"/>
              <a:cs typeface="Times New Roman" pitchFamily="18" charset="0"/>
            </a:rPr>
            <a:t>(In </a:t>
          </a:r>
          <a:r>
            <a:rPr lang="en-US" sz="1600" b="1" i="1" dirty="0" err="1" smtClean="0">
              <a:solidFill>
                <a:schemeClr val="tx1"/>
              </a:solidFill>
              <a:latin typeface="Times New Roman" pitchFamily="18" charset="0"/>
              <a:cs typeface="Times New Roman" pitchFamily="18" charset="0"/>
            </a:rPr>
            <a:t>Lakhs</a:t>
          </a:r>
          <a:r>
            <a:rPr lang="en-US" sz="1600" b="1" i="1" dirty="0" smtClean="0">
              <a:solidFill>
                <a:schemeClr val="tx1"/>
              </a:solidFill>
              <a:latin typeface="Times New Roman" pitchFamily="18" charset="0"/>
              <a:cs typeface="Times New Roman" pitchFamily="18" charset="0"/>
            </a:rPr>
            <a:t>)</a:t>
          </a:r>
          <a:endParaRPr lang="en-US" sz="1600" b="1" i="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0.65766</cdr:x>
      <cdr:y>0.36364</cdr:y>
    </cdr:from>
    <cdr:to>
      <cdr:x>0.76106</cdr:x>
      <cdr:y>0.4386</cdr:y>
    </cdr:to>
    <cdr:sp macro="" textlink="">
      <cdr:nvSpPr>
        <cdr:cNvPr id="4" name="TextBox 3"/>
        <cdr:cNvSpPr txBox="1"/>
      </cdr:nvSpPr>
      <cdr:spPr>
        <a:xfrm xmlns:a="http://schemas.openxmlformats.org/drawingml/2006/main">
          <a:off x="5662846" y="1579434"/>
          <a:ext cx="890353" cy="32556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dirty="0" smtClean="0"/>
            <a:t>94.81%</a:t>
          </a:r>
          <a:endParaRPr lang="en-US" sz="1600" b="1" dirty="0"/>
        </a:p>
      </cdr:txBody>
    </cdr:sp>
  </cdr:relSizeAnchor>
  <cdr:relSizeAnchor xmlns:cdr="http://schemas.openxmlformats.org/drawingml/2006/chartDrawing">
    <cdr:from>
      <cdr:x>0.77477</cdr:x>
      <cdr:y>0.21818</cdr:y>
    </cdr:from>
    <cdr:to>
      <cdr:x>0.8604</cdr:x>
      <cdr:y>0.27273</cdr:y>
    </cdr:to>
    <cdr:sp macro="" textlink="">
      <cdr:nvSpPr>
        <cdr:cNvPr id="5" name="TextBox 1"/>
        <cdr:cNvSpPr txBox="1"/>
      </cdr:nvSpPr>
      <cdr:spPr>
        <a:xfrm xmlns:a="http://schemas.openxmlformats.org/drawingml/2006/main">
          <a:off x="6553200" y="914399"/>
          <a:ext cx="72427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smtClean="0"/>
            <a:t>100%</a:t>
          </a:r>
          <a:endParaRPr lang="en-US" sz="1600" b="1" dirty="0"/>
        </a:p>
      </cdr:txBody>
    </cdr:sp>
  </cdr:relSizeAnchor>
  <cdr:relSizeAnchor xmlns:cdr="http://schemas.openxmlformats.org/drawingml/2006/chartDrawing">
    <cdr:from>
      <cdr:x>0.37838</cdr:x>
      <cdr:y>0.32727</cdr:y>
    </cdr:from>
    <cdr:to>
      <cdr:x>0.49488</cdr:x>
      <cdr:y>0.56111</cdr:y>
    </cdr:to>
    <cdr:sp macro="" textlink="">
      <cdr:nvSpPr>
        <cdr:cNvPr id="6" name="TextBox 13"/>
        <cdr:cNvSpPr txBox="1"/>
      </cdr:nvSpPr>
      <cdr:spPr>
        <a:xfrm xmlns:a="http://schemas.openxmlformats.org/drawingml/2006/main">
          <a:off x="3258079" y="1421465"/>
          <a:ext cx="1003135" cy="10156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pPr algn="ctr"/>
          <a:r>
            <a:rPr lang="en-US" sz="1200" b="1" dirty="0" smtClean="0">
              <a:solidFill>
                <a:sysClr val="windowText" lastClr="000000">
                  <a:lumMod val="95000"/>
                  <a:lumOff val="5000"/>
                </a:sysClr>
              </a:solidFill>
            </a:rPr>
            <a:t>PRY</a:t>
          </a:r>
        </a:p>
        <a:p xmlns:a="http://schemas.openxmlformats.org/drawingml/2006/main">
          <a:pPr algn="ctr"/>
          <a:r>
            <a:rPr lang="en-US" sz="1200" b="1" dirty="0" smtClean="0">
              <a:solidFill>
                <a:sysClr val="windowText" lastClr="000000">
                  <a:lumMod val="95000"/>
                  <a:lumOff val="5000"/>
                </a:sysClr>
              </a:solidFill>
            </a:rPr>
            <a:t>(138.53 )</a:t>
          </a:r>
        </a:p>
        <a:p xmlns:a="http://schemas.openxmlformats.org/drawingml/2006/main">
          <a:pPr algn="ctr"/>
          <a:r>
            <a:rPr lang="en-US" sz="1200" b="1" dirty="0" smtClean="0">
              <a:solidFill>
                <a:sysClr val="windowText" lastClr="000000">
                  <a:lumMod val="95000"/>
                  <a:lumOff val="5000"/>
                </a:sysClr>
              </a:solidFill>
            </a:rPr>
            <a:t>+ </a:t>
          </a:r>
        </a:p>
        <a:p xmlns:a="http://schemas.openxmlformats.org/drawingml/2006/main">
          <a:pPr algn="ctr"/>
          <a:r>
            <a:rPr lang="en-US" sz="1200" b="1" dirty="0" smtClean="0">
              <a:solidFill>
                <a:sysClr val="windowText" lastClr="000000">
                  <a:lumMod val="95000"/>
                  <a:lumOff val="5000"/>
                </a:sysClr>
              </a:solidFill>
            </a:rPr>
            <a:t>Up. PRY</a:t>
          </a:r>
        </a:p>
        <a:p xmlns:a="http://schemas.openxmlformats.org/drawingml/2006/main">
          <a:pPr algn="ctr"/>
          <a:r>
            <a:rPr lang="en-US" sz="1200" b="1" dirty="0" smtClean="0">
              <a:solidFill>
                <a:sysClr val="windowText" lastClr="000000">
                  <a:lumMod val="95000"/>
                  <a:lumOff val="5000"/>
                </a:sysClr>
              </a:solidFill>
            </a:rPr>
            <a:t>(146.56)</a:t>
          </a:r>
          <a:endParaRPr lang="en-US" sz="1200" b="1" dirty="0">
            <a:solidFill>
              <a:sysClr val="windowText" lastClr="000000">
                <a:lumMod val="95000"/>
                <a:lumOff val="5000"/>
              </a:sysClr>
            </a:solidFill>
          </a:endParaRPr>
        </a:p>
      </cdr:txBody>
    </cdr:sp>
  </cdr:relSizeAnchor>
  <cdr:relSizeAnchor xmlns:cdr="http://schemas.openxmlformats.org/drawingml/2006/chartDrawing">
    <cdr:from>
      <cdr:x>0.48649</cdr:x>
      <cdr:y>0.36364</cdr:y>
    </cdr:from>
    <cdr:to>
      <cdr:x>0.60299</cdr:x>
      <cdr:y>0.59748</cdr:y>
    </cdr:to>
    <cdr:sp macro="" textlink="">
      <cdr:nvSpPr>
        <cdr:cNvPr id="7" name="TextBox 13"/>
        <cdr:cNvSpPr txBox="1"/>
      </cdr:nvSpPr>
      <cdr:spPr>
        <a:xfrm xmlns:a="http://schemas.openxmlformats.org/drawingml/2006/main">
          <a:off x="4188971" y="1579434"/>
          <a:ext cx="1003135" cy="10156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pPr algn="ctr"/>
          <a:r>
            <a:rPr lang="en-US" sz="1200" b="1" dirty="0" smtClean="0">
              <a:solidFill>
                <a:sysClr val="windowText" lastClr="000000">
                  <a:lumMod val="95000"/>
                  <a:lumOff val="5000"/>
                </a:sysClr>
              </a:solidFill>
            </a:rPr>
            <a:t>PRY</a:t>
          </a:r>
        </a:p>
        <a:p xmlns:a="http://schemas.openxmlformats.org/drawingml/2006/main">
          <a:pPr algn="ctr"/>
          <a:r>
            <a:rPr lang="en-US" sz="1200" b="1" dirty="0" smtClean="0">
              <a:solidFill>
                <a:sysClr val="windowText" lastClr="000000">
                  <a:lumMod val="95000"/>
                  <a:lumOff val="5000"/>
                </a:sysClr>
              </a:solidFill>
            </a:rPr>
            <a:t>(201.28 )</a:t>
          </a:r>
        </a:p>
        <a:p xmlns:a="http://schemas.openxmlformats.org/drawingml/2006/main">
          <a:pPr algn="ctr"/>
          <a:r>
            <a:rPr lang="en-US" sz="1200" b="1" dirty="0" smtClean="0">
              <a:solidFill>
                <a:sysClr val="windowText" lastClr="000000">
                  <a:lumMod val="95000"/>
                  <a:lumOff val="5000"/>
                </a:sysClr>
              </a:solidFill>
            </a:rPr>
            <a:t>+ </a:t>
          </a:r>
        </a:p>
        <a:p xmlns:a="http://schemas.openxmlformats.org/drawingml/2006/main">
          <a:pPr algn="ctr"/>
          <a:r>
            <a:rPr lang="en-US" sz="1200" b="1" dirty="0" smtClean="0">
              <a:solidFill>
                <a:sysClr val="windowText" lastClr="000000">
                  <a:lumMod val="95000"/>
                  <a:lumOff val="5000"/>
                </a:sysClr>
              </a:solidFill>
            </a:rPr>
            <a:t>Up. PRY</a:t>
          </a:r>
        </a:p>
        <a:p xmlns:a="http://schemas.openxmlformats.org/drawingml/2006/main">
          <a:pPr algn="ctr"/>
          <a:r>
            <a:rPr lang="en-US" sz="1200" b="1" dirty="0" smtClean="0">
              <a:solidFill>
                <a:sysClr val="windowText" lastClr="000000">
                  <a:lumMod val="95000"/>
                  <a:lumOff val="5000"/>
                </a:sysClr>
              </a:solidFill>
            </a:rPr>
            <a:t>(142.28)</a:t>
          </a:r>
          <a:endParaRPr lang="en-US" sz="1200" b="1" dirty="0">
            <a:solidFill>
              <a:sysClr val="windowText" lastClr="000000">
                <a:lumMod val="95000"/>
                <a:lumOff val="5000"/>
              </a:sysClr>
            </a:solidFill>
          </a:endParaRPr>
        </a:p>
      </cdr:txBody>
    </cdr:sp>
  </cdr:relSizeAnchor>
  <cdr:relSizeAnchor xmlns:cdr="http://schemas.openxmlformats.org/drawingml/2006/chartDrawing">
    <cdr:from>
      <cdr:x>0.63964</cdr:x>
      <cdr:y>0.52727</cdr:y>
    </cdr:from>
    <cdr:to>
      <cdr:x>0.75614</cdr:x>
      <cdr:y>0.76111</cdr:y>
    </cdr:to>
    <cdr:sp macro="" textlink="">
      <cdr:nvSpPr>
        <cdr:cNvPr id="8" name="TextBox 13"/>
        <cdr:cNvSpPr txBox="1"/>
      </cdr:nvSpPr>
      <cdr:spPr>
        <a:xfrm xmlns:a="http://schemas.openxmlformats.org/drawingml/2006/main">
          <a:off x="5507684" y="2290145"/>
          <a:ext cx="1003135" cy="101566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charset="0"/>
            </a:defRPr>
          </a:lvl1pPr>
          <a:lvl2pPr marL="457200" algn="l" rtl="0" fontAlgn="base">
            <a:spcBef>
              <a:spcPct val="0"/>
            </a:spcBef>
            <a:spcAft>
              <a:spcPct val="0"/>
            </a:spcAft>
            <a:defRPr kern="1200">
              <a:solidFill>
                <a:sysClr val="windowText" lastClr="000000"/>
              </a:solidFill>
              <a:latin typeface="Arial" charset="0"/>
            </a:defRPr>
          </a:lvl2pPr>
          <a:lvl3pPr marL="914400" algn="l" rtl="0" fontAlgn="base">
            <a:spcBef>
              <a:spcPct val="0"/>
            </a:spcBef>
            <a:spcAft>
              <a:spcPct val="0"/>
            </a:spcAft>
            <a:defRPr kern="1200">
              <a:solidFill>
                <a:sysClr val="windowText" lastClr="000000"/>
              </a:solidFill>
              <a:latin typeface="Arial" charset="0"/>
            </a:defRPr>
          </a:lvl3pPr>
          <a:lvl4pPr marL="1371600" algn="l" rtl="0" fontAlgn="base">
            <a:spcBef>
              <a:spcPct val="0"/>
            </a:spcBef>
            <a:spcAft>
              <a:spcPct val="0"/>
            </a:spcAft>
            <a:defRPr kern="1200">
              <a:solidFill>
                <a:sysClr val="windowText" lastClr="000000"/>
              </a:solidFill>
              <a:latin typeface="Arial" charset="0"/>
            </a:defRPr>
          </a:lvl4pPr>
          <a:lvl5pPr marL="1828800" algn="l" rtl="0" fontAlgn="base">
            <a:spcBef>
              <a:spcPct val="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pPr algn="ctr"/>
          <a:r>
            <a:rPr lang="en-US" sz="1200" b="1" dirty="0" smtClean="0">
              <a:solidFill>
                <a:sysClr val="windowText" lastClr="000000">
                  <a:lumMod val="95000"/>
                  <a:lumOff val="5000"/>
                </a:sysClr>
              </a:solidFill>
            </a:rPr>
            <a:t>PRY</a:t>
          </a:r>
        </a:p>
        <a:p xmlns:a="http://schemas.openxmlformats.org/drawingml/2006/main">
          <a:pPr algn="ctr"/>
          <a:r>
            <a:rPr lang="en-US" sz="1200" b="1" dirty="0" smtClean="0">
              <a:solidFill>
                <a:sysClr val="windowText" lastClr="000000">
                  <a:lumMod val="95000"/>
                  <a:lumOff val="5000"/>
                </a:sysClr>
              </a:solidFill>
            </a:rPr>
            <a:t>(137.7 )</a:t>
          </a:r>
        </a:p>
        <a:p xmlns:a="http://schemas.openxmlformats.org/drawingml/2006/main">
          <a:pPr algn="ctr"/>
          <a:r>
            <a:rPr lang="en-US" sz="1200" b="1" dirty="0" smtClean="0">
              <a:solidFill>
                <a:sysClr val="windowText" lastClr="000000">
                  <a:lumMod val="95000"/>
                  <a:lumOff val="5000"/>
                </a:sysClr>
              </a:solidFill>
            </a:rPr>
            <a:t>+ </a:t>
          </a:r>
        </a:p>
        <a:p xmlns:a="http://schemas.openxmlformats.org/drawingml/2006/main">
          <a:pPr algn="ctr"/>
          <a:r>
            <a:rPr lang="en-US" sz="1200" b="1" dirty="0" smtClean="0">
              <a:solidFill>
                <a:sysClr val="windowText" lastClr="000000">
                  <a:lumMod val="95000"/>
                  <a:lumOff val="5000"/>
                </a:sysClr>
              </a:solidFill>
            </a:rPr>
            <a:t>Up. PRY</a:t>
          </a:r>
        </a:p>
        <a:p xmlns:a="http://schemas.openxmlformats.org/drawingml/2006/main">
          <a:pPr algn="ctr"/>
          <a:r>
            <a:rPr lang="en-US" sz="1200" b="1" dirty="0" smtClean="0">
              <a:solidFill>
                <a:sysClr val="windowText" lastClr="000000">
                  <a:lumMod val="95000"/>
                  <a:lumOff val="5000"/>
                </a:sysClr>
              </a:solidFill>
            </a:rPr>
            <a:t>(132.62)</a:t>
          </a:r>
          <a:endParaRPr lang="en-US" sz="1200" b="1" dirty="0">
            <a:solidFill>
              <a:sysClr val="windowText" lastClr="000000">
                <a:lumMod val="95000"/>
                <a:lumOff val="5000"/>
              </a:sys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0.16667</cdr:x>
      <cdr:y>0.01852</cdr:y>
    </cdr:from>
    <cdr:to>
      <cdr:x>0.27778</cdr:x>
      <cdr:y>0.09259</cdr:y>
    </cdr:to>
    <cdr:sp macro="" textlink="">
      <cdr:nvSpPr>
        <cdr:cNvPr id="2" name="TextBox 1"/>
        <cdr:cNvSpPr txBox="1"/>
      </cdr:nvSpPr>
      <cdr:spPr>
        <a:xfrm xmlns:a="http://schemas.openxmlformats.org/drawingml/2006/main">
          <a:off x="1371600" y="76200"/>
          <a:ext cx="914390" cy="3048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1600" b="1" dirty="0" smtClean="0"/>
            <a:t>72.1</a:t>
          </a:r>
          <a:endParaRPr lang="en-US" sz="1600" b="1" dirty="0"/>
        </a:p>
      </cdr:txBody>
    </cdr:sp>
  </cdr:relSizeAnchor>
  <cdr:relSizeAnchor xmlns:cdr="http://schemas.openxmlformats.org/drawingml/2006/chartDrawing">
    <cdr:from>
      <cdr:x>0.40741</cdr:x>
      <cdr:y>0.01852</cdr:y>
    </cdr:from>
    <cdr:to>
      <cdr:x>0.51852</cdr:x>
      <cdr:y>0.09259</cdr:y>
    </cdr:to>
    <cdr:sp macro="" textlink="">
      <cdr:nvSpPr>
        <cdr:cNvPr id="4" name="TextBox 1"/>
        <cdr:cNvSpPr txBox="1"/>
      </cdr:nvSpPr>
      <cdr:spPr>
        <a:xfrm xmlns:a="http://schemas.openxmlformats.org/drawingml/2006/main">
          <a:off x="3352800" y="76200"/>
          <a:ext cx="914391"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600" b="1" dirty="0" smtClean="0"/>
            <a:t>72.1</a:t>
          </a:r>
          <a:endParaRPr lang="en-US" sz="1600" b="1" dirty="0"/>
        </a:p>
      </cdr:txBody>
    </cdr:sp>
  </cdr:relSizeAnchor>
  <cdr:relSizeAnchor xmlns:cdr="http://schemas.openxmlformats.org/drawingml/2006/chartDrawing">
    <cdr:from>
      <cdr:x>0.64815</cdr:x>
      <cdr:y>0.03704</cdr:y>
    </cdr:from>
    <cdr:to>
      <cdr:x>0.75926</cdr:x>
      <cdr:y>0.11111</cdr:y>
    </cdr:to>
    <cdr:sp macro="" textlink="">
      <cdr:nvSpPr>
        <cdr:cNvPr id="5" name="TextBox 1"/>
        <cdr:cNvSpPr txBox="1"/>
      </cdr:nvSpPr>
      <cdr:spPr>
        <a:xfrm xmlns:a="http://schemas.openxmlformats.org/drawingml/2006/main">
          <a:off x="5334000" y="152400"/>
          <a:ext cx="914391"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600" b="1" dirty="0" smtClean="0"/>
            <a:t>72.1</a:t>
          </a:r>
          <a:endParaRPr lang="en-US" sz="16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0.65421</cdr:x>
      <cdr:y>0.45771</cdr:y>
    </cdr:from>
    <cdr:to>
      <cdr:x>0.7757</cdr:x>
      <cdr:y>0.49751</cdr:y>
    </cdr:to>
    <cdr:sp macro="" textlink="">
      <cdr:nvSpPr>
        <cdr:cNvPr id="2" name="TextBox 1"/>
        <cdr:cNvSpPr txBox="1"/>
      </cdr:nvSpPr>
      <cdr:spPr>
        <a:xfrm xmlns:a="http://schemas.openxmlformats.org/drawingml/2006/main">
          <a:off x="5334000" y="1752600"/>
          <a:ext cx="990564" cy="1524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600" b="1" dirty="0" smtClean="0"/>
            <a:t>(99.4%)</a:t>
          </a:r>
          <a:endParaRPr lang="en-US" sz="16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0.65421</cdr:x>
      <cdr:y>0.37811</cdr:y>
    </cdr:from>
    <cdr:to>
      <cdr:x>0.81308</cdr:x>
      <cdr:y>0.47761</cdr:y>
    </cdr:to>
    <cdr:sp macro="" textlink="">
      <cdr:nvSpPr>
        <cdr:cNvPr id="2" name="TextBox 1"/>
        <cdr:cNvSpPr txBox="1"/>
      </cdr:nvSpPr>
      <cdr:spPr>
        <a:xfrm xmlns:a="http://schemas.openxmlformats.org/drawingml/2006/main">
          <a:off x="5334036" y="1447802"/>
          <a:ext cx="1295364" cy="3809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b="1" dirty="0" smtClean="0"/>
            <a:t>(99.59%)</a:t>
          </a:r>
          <a:endParaRPr lang="en-US"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57067" cy="465751"/>
          </a:xfrm>
          <a:prstGeom prst="rect">
            <a:avLst/>
          </a:prstGeom>
        </p:spPr>
        <p:txBody>
          <a:bodyPr vert="horz" lIns="93936" tIns="46968" rIns="93936" bIns="46968" rtlCol="0"/>
          <a:lstStyle>
            <a:lvl1pPr algn="l">
              <a:defRPr sz="1200"/>
            </a:lvl1pPr>
          </a:lstStyle>
          <a:p>
            <a:pPr>
              <a:defRPr/>
            </a:pPr>
            <a:endParaRPr lang="en-US"/>
          </a:p>
        </p:txBody>
      </p:sp>
      <p:sp>
        <p:nvSpPr>
          <p:cNvPr id="3" name="Date Placeholder 2"/>
          <p:cNvSpPr>
            <a:spLocks noGrp="1"/>
          </p:cNvSpPr>
          <p:nvPr>
            <p:ph type="dt" sz="quarter" idx="1"/>
          </p:nvPr>
        </p:nvSpPr>
        <p:spPr>
          <a:xfrm>
            <a:off x="3994568" y="1"/>
            <a:ext cx="3057067" cy="465751"/>
          </a:xfrm>
          <a:prstGeom prst="rect">
            <a:avLst/>
          </a:prstGeom>
        </p:spPr>
        <p:txBody>
          <a:bodyPr vert="horz" lIns="93936" tIns="46968" rIns="93936" bIns="46968" rtlCol="0"/>
          <a:lstStyle>
            <a:lvl1pPr algn="r">
              <a:defRPr sz="1200"/>
            </a:lvl1pPr>
          </a:lstStyle>
          <a:p>
            <a:pPr>
              <a:defRPr/>
            </a:pPr>
            <a:endParaRPr lang="en-US"/>
          </a:p>
        </p:txBody>
      </p:sp>
      <p:sp>
        <p:nvSpPr>
          <p:cNvPr id="4" name="Footer Placeholder 3"/>
          <p:cNvSpPr>
            <a:spLocks noGrp="1"/>
          </p:cNvSpPr>
          <p:nvPr>
            <p:ph type="ftr" sz="quarter" idx="2"/>
          </p:nvPr>
        </p:nvSpPr>
        <p:spPr>
          <a:xfrm>
            <a:off x="1" y="8841872"/>
            <a:ext cx="3057067" cy="465751"/>
          </a:xfrm>
          <a:prstGeom prst="rect">
            <a:avLst/>
          </a:prstGeom>
        </p:spPr>
        <p:txBody>
          <a:bodyPr vert="horz" lIns="93936" tIns="46968" rIns="93936" bIns="46968"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94568" y="8841872"/>
            <a:ext cx="3057067" cy="465751"/>
          </a:xfrm>
          <a:prstGeom prst="rect">
            <a:avLst/>
          </a:prstGeom>
        </p:spPr>
        <p:txBody>
          <a:bodyPr vert="horz" lIns="93936" tIns="46968" rIns="93936" bIns="46968" rtlCol="0" anchor="b"/>
          <a:lstStyle>
            <a:lvl1pPr algn="r">
              <a:defRPr sz="1200"/>
            </a:lvl1pPr>
          </a:lstStyle>
          <a:p>
            <a:pPr>
              <a:defRPr/>
            </a:pPr>
            <a:fld id="{FD0A1605-9992-44C9-88B2-A816E4F35094}" type="slidenum">
              <a:rPr lang="en-US"/>
              <a:pPr>
                <a:defRPr/>
              </a:pPr>
              <a:t>‹#›</a:t>
            </a:fld>
            <a:endParaRPr lang="en-US"/>
          </a:p>
        </p:txBody>
      </p:sp>
    </p:spTree>
    <p:extLst>
      <p:ext uri="{BB962C8B-B14F-4D97-AF65-F5344CB8AC3E}">
        <p14:creationId xmlns:p14="http://schemas.microsoft.com/office/powerpoint/2010/main" val="34242464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57067" cy="465751"/>
          </a:xfrm>
          <a:prstGeom prst="rect">
            <a:avLst/>
          </a:prstGeom>
        </p:spPr>
        <p:txBody>
          <a:bodyPr vert="horz" lIns="93936" tIns="46968" rIns="93936" bIns="46968" rtlCol="0"/>
          <a:lstStyle>
            <a:lvl1pPr algn="l">
              <a:defRPr sz="1200"/>
            </a:lvl1pPr>
          </a:lstStyle>
          <a:p>
            <a:pPr>
              <a:defRPr/>
            </a:pPr>
            <a:endParaRPr lang="en-US"/>
          </a:p>
        </p:txBody>
      </p:sp>
      <p:sp>
        <p:nvSpPr>
          <p:cNvPr id="3" name="Date Placeholder 2"/>
          <p:cNvSpPr>
            <a:spLocks noGrp="1"/>
          </p:cNvSpPr>
          <p:nvPr>
            <p:ph type="dt" idx="1"/>
          </p:nvPr>
        </p:nvSpPr>
        <p:spPr>
          <a:xfrm>
            <a:off x="3994568" y="1"/>
            <a:ext cx="3057067" cy="465751"/>
          </a:xfrm>
          <a:prstGeom prst="rect">
            <a:avLst/>
          </a:prstGeom>
        </p:spPr>
        <p:txBody>
          <a:bodyPr vert="horz" lIns="93936" tIns="46968" rIns="93936" bIns="46968" rtlCol="0"/>
          <a:lstStyle>
            <a:lvl1pPr algn="r">
              <a:defRPr sz="1200"/>
            </a:lvl1pPr>
          </a:lstStyle>
          <a:p>
            <a:pPr>
              <a:defRPr/>
            </a:pPr>
            <a:endParaRPr lang="en-US"/>
          </a:p>
        </p:txBody>
      </p:sp>
      <p:sp>
        <p:nvSpPr>
          <p:cNvPr id="4" name="Slide Image Placeholder 3"/>
          <p:cNvSpPr>
            <a:spLocks noGrp="1" noRot="1" noChangeAspect="1"/>
          </p:cNvSpPr>
          <p:nvPr>
            <p:ph type="sldImg" idx="2"/>
          </p:nvPr>
        </p:nvSpPr>
        <p:spPr>
          <a:xfrm>
            <a:off x="1198563" y="698500"/>
            <a:ext cx="4656137" cy="3490913"/>
          </a:xfrm>
          <a:prstGeom prst="rect">
            <a:avLst/>
          </a:prstGeom>
          <a:noFill/>
          <a:ln w="12700">
            <a:solidFill>
              <a:prstClr val="black"/>
            </a:solidFill>
          </a:ln>
        </p:spPr>
        <p:txBody>
          <a:bodyPr vert="horz" lIns="93936" tIns="46968" rIns="93936" bIns="46968" rtlCol="0" anchor="ctr"/>
          <a:lstStyle/>
          <a:p>
            <a:pPr lvl="0"/>
            <a:endParaRPr lang="en-US" noProof="0" smtClean="0"/>
          </a:p>
        </p:txBody>
      </p:sp>
      <p:sp>
        <p:nvSpPr>
          <p:cNvPr id="5" name="Notes Placeholder 4"/>
          <p:cNvSpPr>
            <a:spLocks noGrp="1"/>
          </p:cNvSpPr>
          <p:nvPr>
            <p:ph type="body" sz="quarter" idx="3"/>
          </p:nvPr>
        </p:nvSpPr>
        <p:spPr>
          <a:xfrm>
            <a:off x="705980" y="4422415"/>
            <a:ext cx="5641306" cy="4188799"/>
          </a:xfrm>
          <a:prstGeom prst="rect">
            <a:avLst/>
          </a:prstGeom>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41872"/>
            <a:ext cx="3057067" cy="465751"/>
          </a:xfrm>
          <a:prstGeom prst="rect">
            <a:avLst/>
          </a:prstGeom>
        </p:spPr>
        <p:txBody>
          <a:bodyPr vert="horz" lIns="93936" tIns="46968" rIns="93936" bIns="4696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94568" y="8841872"/>
            <a:ext cx="3057067" cy="465751"/>
          </a:xfrm>
          <a:prstGeom prst="rect">
            <a:avLst/>
          </a:prstGeom>
        </p:spPr>
        <p:txBody>
          <a:bodyPr vert="horz" lIns="93936" tIns="46968" rIns="93936" bIns="46968" rtlCol="0" anchor="b"/>
          <a:lstStyle>
            <a:lvl1pPr algn="r">
              <a:defRPr sz="1200"/>
            </a:lvl1pPr>
          </a:lstStyle>
          <a:p>
            <a:pPr>
              <a:defRPr/>
            </a:pPr>
            <a:fld id="{56535292-C5BA-4B27-9821-D370A3FFEE27}" type="slidenum">
              <a:rPr lang="en-US"/>
              <a:pPr>
                <a:defRPr/>
              </a:pPr>
              <a:t>‹#›</a:t>
            </a:fld>
            <a:endParaRPr lang="en-US"/>
          </a:p>
        </p:txBody>
      </p:sp>
    </p:spTree>
    <p:extLst>
      <p:ext uri="{BB962C8B-B14F-4D97-AF65-F5344CB8AC3E}">
        <p14:creationId xmlns:p14="http://schemas.microsoft.com/office/powerpoint/2010/main" val="1810578476"/>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宋体" pitchFamily="2" charset="-122"/>
            </a:endParaRPr>
          </a:p>
        </p:txBody>
      </p:sp>
      <p:sp>
        <p:nvSpPr>
          <p:cNvPr id="5" name="Date Placeholder 4"/>
          <p:cNvSpPr>
            <a:spLocks noGrp="1"/>
          </p:cNvSpPr>
          <p:nvPr>
            <p:ph type="dt" sz="quarter" idx="1"/>
          </p:nvPr>
        </p:nvSpPr>
        <p:spPr/>
        <p:txBody>
          <a:bodyPr/>
          <a:lstStyle/>
          <a:p>
            <a:pPr>
              <a:defRPr/>
            </a:pP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436"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F8C967A-3F66-4C73-A213-E9D502FBD435}" type="datetimeFigureOut">
              <a:rPr lang="en-US"/>
              <a:pPr>
                <a:defRPr/>
              </a:pPr>
              <a:t>6/14/2018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0FD0EE-9226-4FA0-94B1-8106D78745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67EA2E-5032-4E2A-9525-A14CD825278B}" type="datetimeFigureOut">
              <a:rPr lang="en-US"/>
              <a:pPr>
                <a:defRPr/>
              </a:pPr>
              <a:t>6/14/2018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A0155F-C1A4-4AE0-91B4-7816CAC145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545E88-8D82-4A17-8080-EFF65CE2355E}" type="datetimeFigureOut">
              <a:rPr lang="en-US"/>
              <a:pPr>
                <a:defRPr/>
              </a:pPr>
              <a:t>6/14/2018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AAF5C7-1E3C-40A8-A9E0-D6977C38184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7991FCEB-3AFC-4333-8E69-52639207AB46}" type="datetime1">
              <a:rPr lang="fr-FR"/>
              <a:pPr>
                <a:defRPr/>
              </a:pPr>
              <a:t>14/06/2018</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1EF5CE4F-96B2-406B-BAB6-224C671AA448}" type="slidenum">
              <a:rPr lang="fr-CA"/>
              <a:pPr>
                <a:defRPr/>
              </a:pPr>
              <a:t>‹#›</a:t>
            </a:fld>
            <a:endParaRPr lang="fr-CA"/>
          </a:p>
        </p:txBody>
      </p:sp>
    </p:spTree>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5F3D0187-B79F-4CAB-BF66-B64B9ADE93E8}" type="datetime1">
              <a:rPr lang="fr-FR"/>
              <a:pPr>
                <a:defRPr/>
              </a:pPr>
              <a:t>14/06/2018</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3D640FE0-38C8-430B-98FE-43117D6DDA2A}" type="slidenum">
              <a:rPr lang="fr-CA"/>
              <a:pPr>
                <a:defRPr/>
              </a:pPr>
              <a:t>‹#›</a:t>
            </a:fld>
            <a:endParaRPr lang="fr-CA"/>
          </a:p>
        </p:txBody>
      </p:sp>
    </p:spTree>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346ACAD7-762D-4FB6-BBC1-A5C6783EC74B}" type="datetime1">
              <a:rPr lang="fr-FR"/>
              <a:pPr>
                <a:defRPr/>
              </a:pPr>
              <a:t>14/06/2018</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5A6407DA-3B91-4743-B18D-A7390D2CC5C8}" type="slidenum">
              <a:rPr lang="fr-CA"/>
              <a:pPr>
                <a:defRPr/>
              </a:pPr>
              <a:t>‹#›</a:t>
            </a:fld>
            <a:endParaRPr lang="fr-CA"/>
          </a:p>
        </p:txBody>
      </p:sp>
    </p:spTree>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D81010B7-30F1-4EC8-94C2-500CAAD8F9A7}" type="datetime1">
              <a:rPr lang="fr-FR"/>
              <a:pPr>
                <a:defRPr/>
              </a:pPr>
              <a:t>14/06/2018</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A6CB480A-3095-4B21-A240-7AD8DD447AD8}" type="slidenum">
              <a:rPr lang="fr-CA"/>
              <a:pPr>
                <a:defRPr/>
              </a:pPr>
              <a:t>‹#›</a:t>
            </a:fld>
            <a:endParaRPr lang="fr-CA"/>
          </a:p>
        </p:txBody>
      </p:sp>
    </p:spTree>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A25D841C-1E1F-4674-A1BD-5AA23AF96799}" type="datetime1">
              <a:rPr lang="fr-FR"/>
              <a:pPr>
                <a:defRPr/>
              </a:pPr>
              <a:t>14/06/2018</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AB41C2A6-A20A-4B1A-9790-855872A66FAE}" type="slidenum">
              <a:rPr lang="fr-CA"/>
              <a:pPr>
                <a:defRPr/>
              </a:pPr>
              <a:t>‹#›</a:t>
            </a:fld>
            <a:endParaRPr lang="fr-CA"/>
          </a:p>
        </p:txBody>
      </p:sp>
    </p:spTree>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AB403959-1DA9-42FC-A218-C36DDD7315FA}" type="datetime1">
              <a:rPr lang="fr-FR"/>
              <a:pPr>
                <a:defRPr/>
              </a:pPr>
              <a:t>14/06/2018</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27C15672-1E15-46D0-AB40-F60DF6F51D12}" type="slidenum">
              <a:rPr lang="fr-CA"/>
              <a:pPr>
                <a:defRPr/>
              </a:pPr>
              <a:t>‹#›</a:t>
            </a:fld>
            <a:endParaRPr lang="fr-CA"/>
          </a:p>
        </p:txBody>
      </p:sp>
    </p:spTree>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A2CABD2-065E-4446-ADB6-56C04E74B680}" type="datetime1">
              <a:rPr lang="fr-FR"/>
              <a:pPr>
                <a:defRPr/>
              </a:pPr>
              <a:t>14/06/2018</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FB286CEA-39C0-4945-9C96-C036F3991567}" type="slidenum">
              <a:rPr lang="fr-CA"/>
              <a:pPr>
                <a:defRPr/>
              </a:pPr>
              <a:t>‹#›</a:t>
            </a:fld>
            <a:endParaRPr lang="fr-CA"/>
          </a:p>
        </p:txBody>
      </p:sp>
    </p:spTree>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B733165B-E427-4AE5-8B9E-8A11BCCA6F50}" type="datetime1">
              <a:rPr lang="fr-FR"/>
              <a:pPr>
                <a:defRPr/>
              </a:pPr>
              <a:t>14/06/2018</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8414E32F-88FE-4F8B-A3BC-6100EA086F53}" type="slidenum">
              <a:rPr lang="fr-CA"/>
              <a:pPr>
                <a:defRPr/>
              </a:pPr>
              <a:t>‹#›</a:t>
            </a:fld>
            <a:endParaRPr lang="fr-CA"/>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BDC191-BD9E-4442-9499-E32BA9C7AA19}" type="datetimeFigureOut">
              <a:rPr lang="en-US"/>
              <a:pPr>
                <a:defRPr/>
              </a:pPr>
              <a:t>6/14/2018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71F737-3DD4-4A93-84BE-1C0D0E856DA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A38E3CB1-85DB-4EBE-B370-FA6FE7B42BBA}" type="datetime1">
              <a:rPr lang="fr-FR"/>
              <a:pPr>
                <a:defRPr/>
              </a:pPr>
              <a:t>14/06/2018</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B827AF47-D762-4D4F-9BBC-0AF1D79A73C7}" type="slidenum">
              <a:rPr lang="fr-CA"/>
              <a:pPr>
                <a:defRPr/>
              </a:pPr>
              <a:t>‹#›</a:t>
            </a:fld>
            <a:endParaRPr lang="fr-CA"/>
          </a:p>
        </p:txBody>
      </p:sp>
    </p:spTree>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3E02F1CD-58E1-4560-846C-EE78B1770BD2}" type="datetime1">
              <a:rPr lang="fr-FR"/>
              <a:pPr>
                <a:defRPr/>
              </a:pPr>
              <a:t>14/06/2018</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63113B12-C743-4422-AC0D-069FF3639F4E}" type="slidenum">
              <a:rPr lang="fr-CA"/>
              <a:pPr>
                <a:defRPr/>
              </a:pPr>
              <a:t>‹#›</a:t>
            </a:fld>
            <a:endParaRPr lang="fr-CA"/>
          </a:p>
        </p:txBody>
      </p:sp>
    </p:spTree>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1A8526E4-2B54-48BD-B2C2-F4410BE9EE9D}" type="datetime1">
              <a:rPr lang="fr-FR"/>
              <a:pPr>
                <a:defRPr/>
              </a:pPr>
              <a:t>14/06/2018</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8674E95-9857-4B1E-9680-F3D15EB49DEA}" type="slidenum">
              <a:rPr lang="fr-CA"/>
              <a:pPr>
                <a:defRPr/>
              </a:pPr>
              <a:t>‹#›</a:t>
            </a:fld>
            <a:endParaRPr lang="fr-CA"/>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894C4B-D460-4E20-AD8C-5DAB8D4E96AA}" type="datetimeFigureOut">
              <a:rPr lang="en-US"/>
              <a:pPr>
                <a:defRPr/>
              </a:pPr>
              <a:t>6/14/2018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9AEA67-BA45-4758-9D50-C04432B6C3C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60083A1-6BBD-41F8-B612-F73B066DFF1D}" type="datetimeFigureOut">
              <a:rPr lang="en-US"/>
              <a:pPr>
                <a:defRPr/>
              </a:pPr>
              <a:t>6/14/2018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8F9D8F-5D32-454B-9732-CDB39450A5E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0F038B4-EE26-4513-B88D-6966C1F5ACE1}" type="datetimeFigureOut">
              <a:rPr lang="en-US"/>
              <a:pPr>
                <a:defRPr/>
              </a:pPr>
              <a:t>6/14/2018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397F1FF-639C-4C9D-94E6-27BD791322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103860-C182-4873-9D59-16E3818E16AE}" type="datetimeFigureOut">
              <a:rPr lang="en-US"/>
              <a:pPr>
                <a:defRPr/>
              </a:pPr>
              <a:t>6/14/2018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17450E-F73C-4B65-A9F1-9907C15DE9F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D4487E-67AE-4526-8707-1DCE1330B3BA}" type="datetimeFigureOut">
              <a:rPr lang="en-US"/>
              <a:pPr>
                <a:defRPr/>
              </a:pPr>
              <a:t>6/14/2018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13AA8CE-4720-4A4D-B897-4AE3A1B626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4DCEE2-FFE7-469A-9E44-80E91D80AAE5}" type="datetimeFigureOut">
              <a:rPr lang="en-US"/>
              <a:pPr>
                <a:defRPr/>
              </a:pPr>
              <a:t>6/14/2018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CFEFD5-70DC-4133-9A91-69B16C94B31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BB17EC-2C8F-4AE2-A6D9-213F32882CDD}" type="datetimeFigureOut">
              <a:rPr lang="en-US"/>
              <a:pPr>
                <a:defRPr/>
              </a:pPr>
              <a:t>6/14/2018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7761A1-E0D3-4E19-8D0F-83C686820D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172E64E-4DD0-4216-A707-33526BD7A561}" type="datetimeFigureOut">
              <a:rPr lang="en-US"/>
              <a:pPr>
                <a:defRPr/>
              </a:pPr>
              <a:t>6/14/2018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CEAF9DC-7C97-4BA5-9A69-265A8D231C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43"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宋体"/>
                <a:cs typeface="宋体"/>
              </a:defRPr>
            </a:lvl1pPr>
          </a:lstStyle>
          <a:p>
            <a:pPr>
              <a:defRPr/>
            </a:pPr>
            <a:fld id="{DB9F9511-DC24-4013-8ABD-4DADE7D969F3}" type="datetime1">
              <a:rPr lang="fr-FR"/>
              <a:pPr>
                <a:defRPr/>
              </a:pPr>
              <a:t>14/06/2018</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宋体"/>
                <a:cs typeface="宋体"/>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宋体"/>
                <a:cs typeface="宋体"/>
              </a:defRPr>
            </a:lvl1pPr>
          </a:lstStyle>
          <a:p>
            <a:pPr>
              <a:defRPr/>
            </a:pPr>
            <a:fld id="{CCCA5E25-F24E-408C-872D-292236B0E93B}"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edge/>
  </p:transition>
  <p:hf sldNum="0" hdr="0" ftr="0"/>
  <p:txStyles>
    <p:titleStyle>
      <a:lvl1pPr algn="ctr" rtl="0" eaLnBrk="0" fontAlgn="base" hangingPunct="0">
        <a:spcBef>
          <a:spcPct val="0"/>
        </a:spcBef>
        <a:spcAft>
          <a:spcPct val="0"/>
        </a:spcAft>
        <a:defRPr sz="4400" kern="1200">
          <a:solidFill>
            <a:schemeClr val="tx1"/>
          </a:solidFill>
          <a:latin typeface="+mj-lt"/>
          <a:ea typeface="+mj-ea"/>
          <a:cs typeface="宋体"/>
        </a:defRPr>
      </a:lvl1pPr>
      <a:lvl2pPr algn="ctr" rtl="0" eaLnBrk="0" fontAlgn="base" hangingPunct="0">
        <a:spcBef>
          <a:spcPct val="0"/>
        </a:spcBef>
        <a:spcAft>
          <a:spcPct val="0"/>
        </a:spcAft>
        <a:defRPr sz="4400">
          <a:solidFill>
            <a:schemeClr val="tx1"/>
          </a:solidFill>
          <a:latin typeface="Calibri" pitchFamily="34" charset="0"/>
          <a:ea typeface="宋体"/>
          <a:cs typeface="宋体"/>
        </a:defRPr>
      </a:lvl2pPr>
      <a:lvl3pPr algn="ctr" rtl="0" eaLnBrk="0" fontAlgn="base" hangingPunct="0">
        <a:spcBef>
          <a:spcPct val="0"/>
        </a:spcBef>
        <a:spcAft>
          <a:spcPct val="0"/>
        </a:spcAft>
        <a:defRPr sz="4400">
          <a:solidFill>
            <a:schemeClr val="tx1"/>
          </a:solidFill>
          <a:latin typeface="Calibri" pitchFamily="34" charset="0"/>
          <a:ea typeface="宋体"/>
          <a:cs typeface="宋体"/>
        </a:defRPr>
      </a:lvl3pPr>
      <a:lvl4pPr algn="ctr" rtl="0" eaLnBrk="0" fontAlgn="base" hangingPunct="0">
        <a:spcBef>
          <a:spcPct val="0"/>
        </a:spcBef>
        <a:spcAft>
          <a:spcPct val="0"/>
        </a:spcAft>
        <a:defRPr sz="4400">
          <a:solidFill>
            <a:schemeClr val="tx1"/>
          </a:solidFill>
          <a:latin typeface="Calibri" pitchFamily="34" charset="0"/>
          <a:ea typeface="宋体"/>
          <a:cs typeface="宋体"/>
        </a:defRPr>
      </a:lvl4pPr>
      <a:lvl5pPr algn="ctr" rtl="0" eaLnBrk="0" fontAlgn="base" hangingPunct="0">
        <a:spcBef>
          <a:spcPct val="0"/>
        </a:spcBef>
        <a:spcAft>
          <a:spcPct val="0"/>
        </a:spcAft>
        <a:defRPr sz="4400">
          <a:solidFill>
            <a:schemeClr val="tx1"/>
          </a:solidFill>
          <a:latin typeface="Calibri" pitchFamily="34" charset="0"/>
          <a:ea typeface="宋体"/>
          <a:cs typeface="宋体"/>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宋体"/>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宋体"/>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宋体"/>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宋体"/>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宋体"/>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8.jpeg"/><Relationship Id="rId7" Type="http://schemas.openxmlformats.org/officeDocument/2006/relationships/diagramColors" Target="../diagrams/colors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1"/>
          <p:cNvSpPr txBox="1">
            <a:spLocks noChangeArrowheads="1"/>
          </p:cNvSpPr>
          <p:nvPr/>
        </p:nvSpPr>
        <p:spPr bwMode="auto">
          <a:xfrm>
            <a:off x="0" y="0"/>
            <a:ext cx="9144000" cy="793750"/>
          </a:xfrm>
          <a:prstGeom prst="rect">
            <a:avLst/>
          </a:prstGeom>
          <a:solidFill>
            <a:schemeClr val="tx2"/>
          </a:solidFill>
          <a:ln w="9525">
            <a:noFill/>
            <a:miter lim="800000"/>
            <a:headEnd/>
            <a:tailEnd/>
          </a:ln>
        </p:spPr>
        <p:txBody>
          <a:bodyPr>
            <a:spAutoFit/>
          </a:bodyPr>
          <a:lstStyle/>
          <a:p>
            <a:pPr algn="ctr">
              <a:lnSpc>
                <a:spcPct val="95000"/>
              </a:lnSpc>
              <a:spcBef>
                <a:spcPct val="50000"/>
              </a:spcBef>
            </a:pPr>
            <a:r>
              <a:rPr lang="en-US" sz="4800" b="1">
                <a:solidFill>
                  <a:schemeClr val="bg1"/>
                </a:solidFill>
                <a:latin typeface="Times New Roman" pitchFamily="18" charset="0"/>
              </a:rPr>
              <a:t>MID DAY MEAL SCHEME</a:t>
            </a:r>
            <a:endParaRPr lang="en-IN" sz="4800" b="1">
              <a:solidFill>
                <a:schemeClr val="bg1"/>
              </a:solidFill>
              <a:latin typeface="Times New Roman" pitchFamily="18" charset="0"/>
            </a:endParaRPr>
          </a:p>
        </p:txBody>
      </p:sp>
      <p:sp>
        <p:nvSpPr>
          <p:cNvPr id="6" name="Text Box 19"/>
          <p:cNvSpPr txBox="1">
            <a:spLocks noChangeArrowheads="1"/>
          </p:cNvSpPr>
          <p:nvPr/>
        </p:nvSpPr>
        <p:spPr bwMode="auto">
          <a:xfrm>
            <a:off x="0" y="6248400"/>
            <a:ext cx="9144000" cy="677863"/>
          </a:xfrm>
          <a:prstGeom prst="rect">
            <a:avLst/>
          </a:prstGeom>
          <a:solidFill>
            <a:schemeClr val="accent5">
              <a:lumMod val="50000"/>
            </a:schemeClr>
          </a:solidFill>
          <a:ln w="9525">
            <a:noFill/>
            <a:miter lim="800000"/>
            <a:headEnd/>
            <a:tailEnd/>
          </a:ln>
        </p:spPr>
        <p:txBody>
          <a:bodyPr>
            <a:spAutoFit/>
          </a:bodyPr>
          <a:lstStyle/>
          <a:p>
            <a:pPr algn="ctr">
              <a:lnSpc>
                <a:spcPct val="95000"/>
              </a:lnSpc>
              <a:spcBef>
                <a:spcPct val="50000"/>
              </a:spcBef>
              <a:defRPr/>
            </a:pPr>
            <a:r>
              <a:rPr lang="en-US" sz="4000" b="1" dirty="0">
                <a:solidFill>
                  <a:schemeClr val="bg1"/>
                </a:solidFill>
                <a:latin typeface="Times New Roman" pitchFamily="18" charset="0"/>
              </a:rPr>
              <a:t>ANDAMAN AND NICOBAR ISLANDS</a:t>
            </a:r>
            <a:endParaRPr lang="en-IN" sz="4000" b="1" dirty="0">
              <a:solidFill>
                <a:schemeClr val="bg1"/>
              </a:solidFill>
              <a:latin typeface="Times New Roman" pitchFamily="18" charset="0"/>
            </a:endParaRPr>
          </a:p>
        </p:txBody>
      </p:sp>
      <p:pic>
        <p:nvPicPr>
          <p:cNvPr id="26628" name="Picture 6" descr="edited.jpg"/>
          <p:cNvPicPr>
            <a:picLocks noChangeAspect="1"/>
          </p:cNvPicPr>
          <p:nvPr/>
        </p:nvPicPr>
        <p:blipFill>
          <a:blip r:embed="rId3">
            <a:lum contrast="10000"/>
          </a:blip>
          <a:srcRect/>
          <a:stretch>
            <a:fillRect/>
          </a:stretch>
        </p:blipFill>
        <p:spPr bwMode="auto">
          <a:xfrm>
            <a:off x="4249992" y="914400"/>
            <a:ext cx="4876800" cy="5257800"/>
          </a:xfrm>
          <a:prstGeom prst="rect">
            <a:avLst/>
          </a:prstGeom>
          <a:noFill/>
          <a:ln w="9525">
            <a:noFill/>
            <a:miter lim="800000"/>
            <a:headEnd/>
            <a:tailEnd/>
          </a:ln>
        </p:spPr>
      </p:pic>
      <p:pic>
        <p:nvPicPr>
          <p:cNvPr id="26629" name="Picture 1"/>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a:off x="3429000" y="2667000"/>
            <a:ext cx="2057400" cy="2057400"/>
          </a:xfrm>
          <a:prstGeom prst="rect">
            <a:avLst/>
          </a:prstGeom>
          <a:noFill/>
          <a:ln w="9525">
            <a:noFill/>
            <a:miter lim="800000"/>
            <a:headEnd/>
            <a:tailEnd/>
          </a:ln>
        </p:spPr>
      </p:pic>
      <p:pic>
        <p:nvPicPr>
          <p:cNvPr id="26630" name="Picture 6" descr="edited map.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2460" y="762000"/>
            <a:ext cx="3200400" cy="4953000"/>
          </a:xfrm>
          <a:prstGeom prst="rect">
            <a:avLst/>
          </a:prstGeom>
          <a:noFill/>
          <a:ln w="9525">
            <a:noFill/>
            <a:miter lim="800000"/>
            <a:headEnd/>
            <a:tailEnd/>
          </a:ln>
        </p:spPr>
      </p:pic>
      <p:sp>
        <p:nvSpPr>
          <p:cNvPr id="7" name="Date Placeholder 6"/>
          <p:cNvSpPr>
            <a:spLocks noGrp="1"/>
          </p:cNvSpPr>
          <p:nvPr>
            <p:ph type="dt" sz="quarter" idx="10"/>
          </p:nvPr>
        </p:nvSpPr>
        <p:spPr/>
        <p:txBody>
          <a:bodyPr/>
          <a:lstStyle/>
          <a:p>
            <a:pPr>
              <a:defRPr/>
            </a:pPr>
            <a:fld id="{1293AB7C-2D78-4B58-B354-4AFF8D1C579F}" type="datetime1">
              <a:rPr lang="fr-FR"/>
              <a:pPr>
                <a:defRPr/>
              </a:pPr>
              <a:t>14/06/2018</a:t>
            </a:fld>
            <a:endParaRPr lang="fr-CA"/>
          </a:p>
        </p:txBody>
      </p:sp>
      <p:sp>
        <p:nvSpPr>
          <p:cNvPr id="8" name="TextBox 7"/>
          <p:cNvSpPr txBox="1"/>
          <p:nvPr/>
        </p:nvSpPr>
        <p:spPr>
          <a:xfrm>
            <a:off x="381000" y="5638800"/>
            <a:ext cx="8229600" cy="584775"/>
          </a:xfrm>
          <a:prstGeom prst="rect">
            <a:avLst/>
          </a:prstGeom>
          <a:noFill/>
        </p:spPr>
        <p:txBody>
          <a:bodyPr wrap="square" rtlCol="0">
            <a:spAutoFit/>
          </a:bodyPr>
          <a:lstStyle/>
          <a:p>
            <a:pPr algn="ctr"/>
            <a:r>
              <a:rPr lang="en-US" sz="3200" b="1" dirty="0" smtClean="0">
                <a:solidFill>
                  <a:srgbClr val="002060"/>
                </a:solidFill>
                <a:latin typeface="+mj-lt"/>
              </a:rPr>
              <a:t>ANNUAL WORK PLAN &amp; BUDGET 2018-19</a:t>
            </a:r>
            <a:endParaRPr lang="en-US" sz="3200" b="1" dirty="0">
              <a:solidFill>
                <a:srgbClr val="002060"/>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3"/>
          <p:cNvSpPr txBox="1">
            <a:spLocks noChangeArrowheads="1"/>
          </p:cNvSpPr>
          <p:nvPr/>
        </p:nvSpPr>
        <p:spPr bwMode="auto">
          <a:xfrm>
            <a:off x="1066800" y="762000"/>
            <a:ext cx="7391400" cy="369332"/>
          </a:xfrm>
          <a:prstGeom prst="rect">
            <a:avLst/>
          </a:prstGeom>
          <a:solidFill>
            <a:srgbClr val="003366"/>
          </a:solidFill>
          <a:ln w="9525">
            <a:noFill/>
            <a:miter lim="800000"/>
            <a:headEnd/>
            <a:tailEnd/>
          </a:ln>
        </p:spPr>
        <p:txBody>
          <a:bodyPr wrap="square">
            <a:spAutoFit/>
          </a:bodyPr>
          <a:lstStyle/>
          <a:p>
            <a:pPr algn="ctr"/>
            <a:r>
              <a:rPr lang="en-US" b="1" dirty="0">
                <a:solidFill>
                  <a:schemeClr val="bg1"/>
                </a:solidFill>
              </a:rPr>
              <a:t>Allocation &amp; Utilization of funds for Food </a:t>
            </a:r>
            <a:r>
              <a:rPr lang="en-US" b="1" dirty="0" smtClean="0">
                <a:solidFill>
                  <a:schemeClr val="bg1"/>
                </a:solidFill>
              </a:rPr>
              <a:t>grains upto 31/03/2018</a:t>
            </a:r>
            <a:endParaRPr lang="en-US" b="1" dirty="0">
              <a:solidFill>
                <a:schemeClr val="bg1"/>
              </a:solidFill>
            </a:endParaRPr>
          </a:p>
        </p:txBody>
      </p:sp>
      <p:graphicFrame>
        <p:nvGraphicFramePr>
          <p:cNvPr id="12" name="Chart 11"/>
          <p:cNvGraphicFramePr>
            <a:graphicFrameLocks/>
          </p:cNvGraphicFramePr>
          <p:nvPr/>
        </p:nvGraphicFramePr>
        <p:xfrm>
          <a:off x="1219200" y="1676400"/>
          <a:ext cx="67056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533400" y="304800"/>
            <a:ext cx="7924800" cy="369332"/>
          </a:xfrm>
          <a:prstGeom prst="rect">
            <a:avLst/>
          </a:prstGeom>
          <a:solidFill>
            <a:srgbClr val="003366"/>
          </a:solidFill>
          <a:ln w="9525">
            <a:noFill/>
            <a:miter lim="800000"/>
            <a:headEnd/>
            <a:tailEnd/>
          </a:ln>
        </p:spPr>
        <p:txBody>
          <a:bodyPr wrap="square">
            <a:spAutoFit/>
          </a:bodyPr>
          <a:lstStyle/>
          <a:p>
            <a:pPr algn="ctr"/>
            <a:r>
              <a:rPr lang="en-US" b="1" dirty="0">
                <a:solidFill>
                  <a:schemeClr val="bg1"/>
                </a:solidFill>
              </a:rPr>
              <a:t>Allocation &amp; Utilization of funds for Cooking </a:t>
            </a:r>
            <a:r>
              <a:rPr lang="en-US" b="1" dirty="0" smtClean="0">
                <a:solidFill>
                  <a:schemeClr val="bg1"/>
                </a:solidFill>
              </a:rPr>
              <a:t>Cost  as on 31/03/2018</a:t>
            </a:r>
            <a:endParaRPr lang="en-US" b="1" dirty="0">
              <a:solidFill>
                <a:schemeClr val="bg1"/>
              </a:solidFill>
            </a:endParaRPr>
          </a:p>
        </p:txBody>
      </p:sp>
      <p:graphicFrame>
        <p:nvGraphicFramePr>
          <p:cNvPr id="11" name="Chart 8"/>
          <p:cNvGraphicFramePr>
            <a:graphicFrameLocks/>
          </p:cNvGraphicFramePr>
          <p:nvPr/>
        </p:nvGraphicFramePr>
        <p:xfrm>
          <a:off x="304800" y="762000"/>
          <a:ext cx="8610600" cy="43434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ble 11"/>
          <p:cNvGraphicFramePr>
            <a:graphicFrameLocks noGrp="1"/>
          </p:cNvGraphicFramePr>
          <p:nvPr/>
        </p:nvGraphicFramePr>
        <p:xfrm>
          <a:off x="1904999" y="5247640"/>
          <a:ext cx="4800601" cy="1005840"/>
        </p:xfrm>
        <a:graphic>
          <a:graphicData uri="http://schemas.openxmlformats.org/drawingml/2006/table">
            <a:tbl>
              <a:tblPr firstRow="1" bandRow="1">
                <a:tableStyleId>{F5AB1C69-6EDB-4FF4-983F-18BD219EF322}</a:tableStyleId>
              </a:tblPr>
              <a:tblGrid>
                <a:gridCol w="2231534"/>
                <a:gridCol w="2569067"/>
              </a:tblGrid>
              <a:tr h="313690">
                <a:tc gridSpan="2">
                  <a:txBody>
                    <a:bodyPr/>
                    <a:lstStyle/>
                    <a:p>
                      <a:pPr algn="ctr"/>
                      <a:r>
                        <a:rPr lang="en-US" sz="1600" dirty="0" smtClean="0">
                          <a:solidFill>
                            <a:schemeClr val="tx1"/>
                          </a:solidFill>
                        </a:rPr>
                        <a:t>% of Expenditure</a:t>
                      </a:r>
                      <a:r>
                        <a:rPr lang="en-US" sz="1600" baseline="0" dirty="0" smtClean="0">
                          <a:solidFill>
                            <a:schemeClr val="tx1"/>
                          </a:solidFill>
                        </a:rPr>
                        <a:t> against annual allocation</a:t>
                      </a:r>
                      <a:endParaRPr lang="en-US" sz="1600" dirty="0">
                        <a:solidFill>
                          <a:schemeClr val="tx1"/>
                        </a:solidFill>
                      </a:endParaRPr>
                    </a:p>
                  </a:txBody>
                  <a:tcPr/>
                </a:tc>
                <a:tc hMerge="1">
                  <a:txBody>
                    <a:bodyPr/>
                    <a:lstStyle/>
                    <a:p>
                      <a:pPr algn="ctr"/>
                      <a:endParaRPr lang="en-US" dirty="0">
                        <a:solidFill>
                          <a:schemeClr val="tx1"/>
                        </a:solidFill>
                      </a:endParaRPr>
                    </a:p>
                  </a:txBody>
                  <a:tcPr/>
                </a:tc>
              </a:tr>
              <a:tr h="313690">
                <a:tc>
                  <a:txBody>
                    <a:bodyPr/>
                    <a:lstStyle/>
                    <a:p>
                      <a:r>
                        <a:rPr lang="en-US" sz="1600" b="1" dirty="0" smtClean="0">
                          <a:solidFill>
                            <a:schemeClr val="tx1"/>
                          </a:solidFill>
                        </a:rPr>
                        <a:t>Central Assistance</a:t>
                      </a:r>
                      <a:endParaRPr lang="en-US" sz="1600" b="1" dirty="0">
                        <a:solidFill>
                          <a:schemeClr val="tx1"/>
                        </a:solidFill>
                      </a:endParaRPr>
                    </a:p>
                  </a:txBody>
                  <a:tcPr/>
                </a:tc>
                <a:tc>
                  <a:txBody>
                    <a:bodyPr/>
                    <a:lstStyle/>
                    <a:p>
                      <a:pPr algn="ctr"/>
                      <a:r>
                        <a:rPr lang="en-US" sz="1600" dirty="0" smtClean="0">
                          <a:solidFill>
                            <a:schemeClr val="tx1"/>
                          </a:solidFill>
                        </a:rPr>
                        <a:t>94.81%</a:t>
                      </a:r>
                      <a:endParaRPr lang="en-US" sz="1600" dirty="0">
                        <a:solidFill>
                          <a:schemeClr val="tx1"/>
                        </a:solidFill>
                      </a:endParaRPr>
                    </a:p>
                  </a:txBody>
                  <a:tcPr/>
                </a:tc>
              </a:tr>
              <a:tr h="313690">
                <a:tc>
                  <a:txBody>
                    <a:bodyPr/>
                    <a:lstStyle/>
                    <a:p>
                      <a:r>
                        <a:rPr lang="en-US" sz="1600" b="1" dirty="0" smtClean="0">
                          <a:solidFill>
                            <a:schemeClr val="tx1"/>
                          </a:solidFill>
                        </a:rPr>
                        <a:t>UT Fund</a:t>
                      </a:r>
                      <a:endParaRPr lang="en-US" sz="1600" b="1" dirty="0">
                        <a:solidFill>
                          <a:schemeClr val="tx1"/>
                        </a:solidFill>
                      </a:endParaRPr>
                    </a:p>
                  </a:txBody>
                  <a:tcPr/>
                </a:tc>
                <a:tc>
                  <a:txBody>
                    <a:bodyPr/>
                    <a:lstStyle/>
                    <a:p>
                      <a:pPr algn="ctr"/>
                      <a:r>
                        <a:rPr lang="en-US" sz="1600" dirty="0" smtClean="0">
                          <a:solidFill>
                            <a:schemeClr val="tx1"/>
                          </a:solidFill>
                        </a:rPr>
                        <a:t>100%</a:t>
                      </a:r>
                      <a:endParaRPr lang="en-US" sz="1600" dirty="0">
                        <a:solidFill>
                          <a:schemeClr val="tx1"/>
                        </a:solidFill>
                      </a:endParaRPr>
                    </a:p>
                  </a:txBody>
                  <a:tcPr/>
                </a:tc>
              </a:tr>
            </a:tbl>
          </a:graphicData>
        </a:graphic>
      </p:graphicFrame>
      <p:sp>
        <p:nvSpPr>
          <p:cNvPr id="14" name="TextBox 13"/>
          <p:cNvSpPr txBox="1"/>
          <p:nvPr/>
        </p:nvSpPr>
        <p:spPr>
          <a:xfrm>
            <a:off x="1295400" y="2286000"/>
            <a:ext cx="914400" cy="1015663"/>
          </a:xfrm>
          <a:prstGeom prst="rect">
            <a:avLst/>
          </a:prstGeom>
          <a:noFill/>
        </p:spPr>
        <p:txBody>
          <a:bodyPr wrap="square" rtlCol="0">
            <a:spAutoFit/>
          </a:bodyPr>
          <a:lstStyle/>
          <a:p>
            <a:pPr algn="ctr"/>
            <a:r>
              <a:rPr lang="en-US" sz="1200" b="1" dirty="0" smtClean="0">
                <a:solidFill>
                  <a:schemeClr val="tx1">
                    <a:lumMod val="95000"/>
                    <a:lumOff val="5000"/>
                  </a:schemeClr>
                </a:solidFill>
              </a:rPr>
              <a:t>PRY</a:t>
            </a:r>
          </a:p>
          <a:p>
            <a:pPr algn="ctr"/>
            <a:r>
              <a:rPr lang="en-US" sz="1200" b="1" dirty="0" smtClean="0">
                <a:solidFill>
                  <a:schemeClr val="tx1">
                    <a:lumMod val="95000"/>
                    <a:lumOff val="5000"/>
                  </a:schemeClr>
                </a:solidFill>
              </a:rPr>
              <a:t>(138.53 )</a:t>
            </a:r>
          </a:p>
          <a:p>
            <a:pPr algn="ctr"/>
            <a:r>
              <a:rPr lang="en-US" sz="1200" b="1" dirty="0" smtClean="0">
                <a:solidFill>
                  <a:schemeClr val="tx1">
                    <a:lumMod val="95000"/>
                    <a:lumOff val="5000"/>
                  </a:schemeClr>
                </a:solidFill>
              </a:rPr>
              <a:t>+ </a:t>
            </a:r>
          </a:p>
          <a:p>
            <a:pPr algn="ctr"/>
            <a:r>
              <a:rPr lang="en-US" sz="1200" b="1" dirty="0" smtClean="0">
                <a:solidFill>
                  <a:schemeClr val="tx1">
                    <a:lumMod val="95000"/>
                    <a:lumOff val="5000"/>
                  </a:schemeClr>
                </a:solidFill>
              </a:rPr>
              <a:t>Up. PRY</a:t>
            </a:r>
          </a:p>
          <a:p>
            <a:pPr algn="ctr"/>
            <a:r>
              <a:rPr lang="en-US" sz="1200" b="1" dirty="0" smtClean="0">
                <a:solidFill>
                  <a:schemeClr val="tx1">
                    <a:lumMod val="95000"/>
                    <a:lumOff val="5000"/>
                  </a:schemeClr>
                </a:solidFill>
              </a:rPr>
              <a:t>(146.56)</a:t>
            </a:r>
            <a:endParaRPr lang="en-US" sz="1200" b="1" dirty="0">
              <a:solidFill>
                <a:schemeClr val="tx1">
                  <a:lumMod val="95000"/>
                  <a:lumOff val="5000"/>
                </a:schemeClr>
              </a:solidFill>
            </a:endParaRPr>
          </a:p>
        </p:txBody>
      </p:sp>
      <p:sp>
        <p:nvSpPr>
          <p:cNvPr id="15" name="TextBox 14"/>
          <p:cNvSpPr txBox="1"/>
          <p:nvPr/>
        </p:nvSpPr>
        <p:spPr>
          <a:xfrm>
            <a:off x="2209800" y="2057400"/>
            <a:ext cx="914400" cy="1015663"/>
          </a:xfrm>
          <a:prstGeom prst="rect">
            <a:avLst/>
          </a:prstGeom>
          <a:noFill/>
        </p:spPr>
        <p:txBody>
          <a:bodyPr wrap="square" rtlCol="0">
            <a:spAutoFit/>
          </a:bodyPr>
          <a:lstStyle/>
          <a:p>
            <a:pPr algn="ctr"/>
            <a:r>
              <a:rPr lang="en-US" sz="1200" b="1" dirty="0" smtClean="0">
                <a:solidFill>
                  <a:schemeClr val="tx1">
                    <a:lumMod val="95000"/>
                    <a:lumOff val="5000"/>
                  </a:schemeClr>
                </a:solidFill>
              </a:rPr>
              <a:t>PRY</a:t>
            </a:r>
          </a:p>
          <a:p>
            <a:pPr algn="ctr"/>
            <a:r>
              <a:rPr lang="en-US" sz="1200" b="1" dirty="0" smtClean="0">
                <a:solidFill>
                  <a:schemeClr val="tx1">
                    <a:lumMod val="95000"/>
                    <a:lumOff val="5000"/>
                  </a:schemeClr>
                </a:solidFill>
              </a:rPr>
              <a:t>(201.28 )</a:t>
            </a:r>
          </a:p>
          <a:p>
            <a:pPr algn="ctr"/>
            <a:r>
              <a:rPr lang="en-US" sz="1200" b="1" dirty="0" smtClean="0">
                <a:solidFill>
                  <a:schemeClr val="tx1">
                    <a:lumMod val="95000"/>
                    <a:lumOff val="5000"/>
                  </a:schemeClr>
                </a:solidFill>
              </a:rPr>
              <a:t>+ </a:t>
            </a:r>
          </a:p>
          <a:p>
            <a:pPr algn="ctr"/>
            <a:r>
              <a:rPr lang="en-US" sz="1200" b="1" dirty="0" smtClean="0">
                <a:solidFill>
                  <a:schemeClr val="tx1">
                    <a:lumMod val="95000"/>
                    <a:lumOff val="5000"/>
                  </a:schemeClr>
                </a:solidFill>
              </a:rPr>
              <a:t>Up. PRY</a:t>
            </a:r>
          </a:p>
          <a:p>
            <a:pPr algn="ctr"/>
            <a:r>
              <a:rPr lang="en-US" sz="1200" b="1" dirty="0" smtClean="0">
                <a:solidFill>
                  <a:schemeClr val="tx1">
                    <a:lumMod val="95000"/>
                    <a:lumOff val="5000"/>
                  </a:schemeClr>
                </a:solidFill>
              </a:rPr>
              <a:t>(142.28)</a:t>
            </a:r>
            <a:endParaRPr lang="en-US" sz="1200" b="1" dirty="0">
              <a:solidFill>
                <a:schemeClr val="tx1">
                  <a:lumMod val="95000"/>
                  <a:lumOff val="5000"/>
                </a:schemeClr>
              </a:solidFill>
            </a:endParaRPr>
          </a:p>
        </p:txBody>
      </p:sp>
      <p:sp>
        <p:nvSpPr>
          <p:cNvPr id="16" name="TextBox 15"/>
          <p:cNvSpPr txBox="1"/>
          <p:nvPr/>
        </p:nvSpPr>
        <p:spPr>
          <a:xfrm>
            <a:off x="6858000" y="2590800"/>
            <a:ext cx="914400" cy="1015663"/>
          </a:xfrm>
          <a:prstGeom prst="rect">
            <a:avLst/>
          </a:prstGeom>
          <a:noFill/>
        </p:spPr>
        <p:txBody>
          <a:bodyPr wrap="square" rtlCol="0">
            <a:spAutoFit/>
          </a:bodyPr>
          <a:lstStyle/>
          <a:p>
            <a:pPr algn="ctr"/>
            <a:r>
              <a:rPr lang="en-US" sz="1200" b="1" dirty="0" smtClean="0">
                <a:solidFill>
                  <a:schemeClr val="tx1">
                    <a:lumMod val="95000"/>
                    <a:lumOff val="5000"/>
                  </a:schemeClr>
                </a:solidFill>
              </a:rPr>
              <a:t>PRY</a:t>
            </a:r>
          </a:p>
          <a:p>
            <a:pPr algn="ctr"/>
            <a:r>
              <a:rPr lang="en-US" sz="1200" b="1" dirty="0" smtClean="0">
                <a:solidFill>
                  <a:schemeClr val="tx1">
                    <a:lumMod val="95000"/>
                    <a:lumOff val="5000"/>
                  </a:schemeClr>
                </a:solidFill>
              </a:rPr>
              <a:t>(201.28)</a:t>
            </a:r>
          </a:p>
          <a:p>
            <a:pPr algn="ctr"/>
            <a:r>
              <a:rPr lang="en-US" sz="1200" b="1" dirty="0" smtClean="0">
                <a:solidFill>
                  <a:schemeClr val="tx1">
                    <a:lumMod val="95000"/>
                    <a:lumOff val="5000"/>
                  </a:schemeClr>
                </a:solidFill>
              </a:rPr>
              <a:t>+ </a:t>
            </a:r>
          </a:p>
          <a:p>
            <a:pPr algn="ctr"/>
            <a:r>
              <a:rPr lang="en-US" sz="1200" b="1" dirty="0" smtClean="0">
                <a:solidFill>
                  <a:schemeClr val="tx1">
                    <a:lumMod val="95000"/>
                    <a:lumOff val="5000"/>
                  </a:schemeClr>
                </a:solidFill>
              </a:rPr>
              <a:t>Up. PRY</a:t>
            </a:r>
          </a:p>
          <a:p>
            <a:pPr algn="ctr"/>
            <a:r>
              <a:rPr lang="en-US" sz="1200" b="1" dirty="0" smtClean="0">
                <a:solidFill>
                  <a:schemeClr val="tx1">
                    <a:lumMod val="95000"/>
                    <a:lumOff val="5000"/>
                  </a:schemeClr>
                </a:solidFill>
              </a:rPr>
              <a:t>(142.28)</a:t>
            </a:r>
            <a:endParaRPr lang="en-US" sz="12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p:cNvSpPr txBox="1">
            <a:spLocks noChangeArrowheads="1"/>
          </p:cNvSpPr>
          <p:nvPr/>
        </p:nvSpPr>
        <p:spPr bwMode="auto">
          <a:xfrm>
            <a:off x="609600" y="304800"/>
            <a:ext cx="7848600" cy="369888"/>
          </a:xfrm>
          <a:prstGeom prst="rect">
            <a:avLst/>
          </a:prstGeom>
          <a:solidFill>
            <a:srgbClr val="003366"/>
          </a:solidFill>
          <a:ln w="9525">
            <a:noFill/>
            <a:miter lim="800000"/>
            <a:headEnd/>
            <a:tailEnd/>
          </a:ln>
        </p:spPr>
        <p:txBody>
          <a:bodyPr>
            <a:spAutoFit/>
          </a:bodyPr>
          <a:lstStyle/>
          <a:p>
            <a:r>
              <a:rPr lang="en-US" b="1" dirty="0">
                <a:solidFill>
                  <a:schemeClr val="bg1"/>
                </a:solidFill>
              </a:rPr>
              <a:t>Allocation &amp; Utilization of funds for Honorarium to Cook-cum-Helpers</a:t>
            </a:r>
          </a:p>
        </p:txBody>
      </p:sp>
      <p:graphicFrame>
        <p:nvGraphicFramePr>
          <p:cNvPr id="10" name="Chart 7"/>
          <p:cNvGraphicFramePr>
            <a:graphicFrameLocks/>
          </p:cNvGraphicFramePr>
          <p:nvPr/>
        </p:nvGraphicFramePr>
        <p:xfrm>
          <a:off x="381000" y="1143000"/>
          <a:ext cx="82296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6152" name="TextBox 1"/>
          <p:cNvSpPr txBox="1">
            <a:spLocks noChangeArrowheads="1"/>
          </p:cNvSpPr>
          <p:nvPr/>
        </p:nvSpPr>
        <p:spPr bwMode="auto">
          <a:xfrm>
            <a:off x="6858000" y="914400"/>
            <a:ext cx="1371600" cy="228600"/>
          </a:xfrm>
          <a:prstGeom prst="rect">
            <a:avLst/>
          </a:prstGeom>
          <a:noFill/>
          <a:ln w="9525">
            <a:noFill/>
            <a:miter lim="800000"/>
            <a:headEnd/>
            <a:tailEnd/>
          </a:ln>
        </p:spPr>
        <p:txBody>
          <a:bodyPr/>
          <a:lstStyle/>
          <a:p>
            <a:r>
              <a:rPr lang="en-US" sz="1600" b="1" i="1" dirty="0" smtClean="0">
                <a:latin typeface="Times New Roman" pitchFamily="18" charset="0"/>
                <a:cs typeface="Times New Roman" pitchFamily="18" charset="0"/>
              </a:rPr>
              <a:t>(In </a:t>
            </a:r>
            <a:r>
              <a:rPr lang="en-US" sz="1600" b="1" i="1" dirty="0" err="1" smtClean="0">
                <a:latin typeface="Times New Roman" pitchFamily="18" charset="0"/>
                <a:cs typeface="Times New Roman" pitchFamily="18" charset="0"/>
              </a:rPr>
              <a:t>Lakhs</a:t>
            </a:r>
            <a:r>
              <a:rPr lang="en-US" sz="1600" b="1" i="1" dirty="0" smtClean="0">
                <a:latin typeface="Times New Roman" pitchFamily="18" charset="0"/>
                <a:cs typeface="Times New Roman" pitchFamily="18" charset="0"/>
              </a:rPr>
              <a:t>)</a:t>
            </a:r>
            <a:endParaRPr lang="en-US" sz="1600" b="1" i="1" dirty="0">
              <a:latin typeface="Times New Roman" pitchFamily="18" charset="0"/>
              <a:cs typeface="Times New Roman" pitchFamily="18" charset="0"/>
            </a:endParaRPr>
          </a:p>
        </p:txBody>
      </p:sp>
      <p:graphicFrame>
        <p:nvGraphicFramePr>
          <p:cNvPr id="11" name="Table 10"/>
          <p:cNvGraphicFramePr>
            <a:graphicFrameLocks noGrp="1"/>
          </p:cNvGraphicFramePr>
          <p:nvPr/>
        </p:nvGraphicFramePr>
        <p:xfrm>
          <a:off x="1295400" y="4953000"/>
          <a:ext cx="6324600" cy="1107440"/>
        </p:xfrm>
        <a:graphic>
          <a:graphicData uri="http://schemas.openxmlformats.org/drawingml/2006/table">
            <a:tbl>
              <a:tblPr firstRow="1" bandRow="1">
                <a:tableStyleId>{7DF18680-E054-41AD-8BC1-D1AEF772440D}</a:tableStyleId>
              </a:tblPr>
              <a:tblGrid>
                <a:gridCol w="2377148"/>
                <a:gridCol w="3947452"/>
              </a:tblGrid>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Times New Roman" pitchFamily="18" charset="0"/>
                          <a:cs typeface="Times New Roman" pitchFamily="18" charset="0"/>
                        </a:rPr>
                        <a:t>Stage</a:t>
                      </a:r>
                    </a:p>
                  </a:txBody>
                  <a:tcPr anchor="ctr"/>
                </a:tc>
                <a:tc>
                  <a:txBody>
                    <a:bodyPr/>
                    <a:lstStyle/>
                    <a:p>
                      <a:pPr algn="ctr"/>
                      <a:r>
                        <a:rPr lang="en-US" sz="1800" dirty="0" smtClean="0">
                          <a:solidFill>
                            <a:schemeClr val="tx1"/>
                          </a:solidFill>
                        </a:rPr>
                        <a:t>Achievement against</a:t>
                      </a:r>
                      <a:r>
                        <a:rPr lang="en-US" sz="1800" baseline="0" dirty="0" smtClean="0">
                          <a:solidFill>
                            <a:schemeClr val="tx1"/>
                          </a:solidFill>
                        </a:rPr>
                        <a:t> annual allocation</a:t>
                      </a:r>
                      <a:endParaRPr lang="en-US" sz="1800" dirty="0">
                        <a:solidFill>
                          <a:schemeClr val="tx1"/>
                        </a:solidFill>
                      </a:endParaRPr>
                    </a:p>
                  </a:txBody>
                  <a:tcPr anchor="ctr"/>
                </a:tc>
              </a:tr>
              <a:tr h="370840">
                <a:tc>
                  <a:txBody>
                    <a:bodyPr/>
                    <a:lstStyle/>
                    <a:p>
                      <a:r>
                        <a:rPr lang="en-US" sz="1800" dirty="0" smtClean="0">
                          <a:latin typeface="Times New Roman" pitchFamily="18" charset="0"/>
                          <a:cs typeface="Times New Roman" pitchFamily="18" charset="0"/>
                        </a:rPr>
                        <a:t>Primary</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100%</a:t>
                      </a:r>
                      <a:endParaRPr lang="en-US" sz="1800" dirty="0">
                        <a:latin typeface="Times New Roman" pitchFamily="18" charset="0"/>
                        <a:cs typeface="Times New Roman" pitchFamily="18" charset="0"/>
                      </a:endParaRPr>
                    </a:p>
                  </a:txBody>
                  <a:tcPr/>
                </a:tc>
              </a:tr>
              <a:tr h="370840">
                <a:tc>
                  <a:txBody>
                    <a:bodyPr/>
                    <a:lstStyle/>
                    <a:p>
                      <a:r>
                        <a:rPr lang="en-US" sz="1800" dirty="0" smtClean="0">
                          <a:latin typeface="Times New Roman" pitchFamily="18" charset="0"/>
                          <a:cs typeface="Times New Roman" pitchFamily="18" charset="0"/>
                        </a:rPr>
                        <a:t>Upper Primary</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100%</a:t>
                      </a:r>
                      <a:endParaRPr lang="en-US" sz="18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457200" y="228600"/>
            <a:ext cx="8077200" cy="584775"/>
          </a:xfrm>
          <a:prstGeom prst="rect">
            <a:avLst/>
          </a:prstGeom>
          <a:solidFill>
            <a:srgbClr val="003366"/>
          </a:solidFill>
          <a:ln w="9525">
            <a:noFill/>
            <a:miter lim="800000"/>
            <a:headEnd/>
            <a:tailEnd/>
          </a:ln>
        </p:spPr>
        <p:txBody>
          <a:bodyPr wrap="square">
            <a:spAutoFit/>
          </a:bodyPr>
          <a:lstStyle/>
          <a:p>
            <a:pPr algn="ctr"/>
            <a:r>
              <a:rPr lang="en-US" sz="1600" b="1" dirty="0">
                <a:solidFill>
                  <a:schemeClr val="bg1"/>
                </a:solidFill>
              </a:rPr>
              <a:t>Allocation &amp; Utilization of funds for MME (Management , Monitoring &amp; Evaluation</a:t>
            </a:r>
            <a:r>
              <a:rPr lang="en-US" sz="1600" b="1" dirty="0" smtClean="0">
                <a:solidFill>
                  <a:schemeClr val="bg1"/>
                </a:solidFill>
              </a:rPr>
              <a:t>) as on 31/03/2018</a:t>
            </a:r>
            <a:endParaRPr lang="en-US" sz="2000" b="1" dirty="0">
              <a:solidFill>
                <a:schemeClr val="bg1"/>
              </a:solidFill>
            </a:endParaRPr>
          </a:p>
        </p:txBody>
      </p:sp>
      <p:graphicFrame>
        <p:nvGraphicFramePr>
          <p:cNvPr id="10" name="Chart 8"/>
          <p:cNvGraphicFramePr>
            <a:graphicFrameLocks/>
          </p:cNvGraphicFramePr>
          <p:nvPr/>
        </p:nvGraphicFramePr>
        <p:xfrm>
          <a:off x="609600" y="1219200"/>
          <a:ext cx="8153400" cy="3829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nvGraphicFramePr>
        <p:xfrm>
          <a:off x="2133600" y="5257800"/>
          <a:ext cx="4724400" cy="731520"/>
        </p:xfrm>
        <a:graphic>
          <a:graphicData uri="http://schemas.openxmlformats.org/drawingml/2006/table">
            <a:tbl>
              <a:tblPr firstRow="1" bandRow="1">
                <a:tableStyleId>{F5AB1C69-6EDB-4FF4-983F-18BD219EF322}</a:tableStyleId>
              </a:tblPr>
              <a:tblGrid>
                <a:gridCol w="2613551"/>
                <a:gridCol w="2110849"/>
              </a:tblGrid>
              <a:tr h="279528">
                <a:tc gridSpan="2">
                  <a:txBody>
                    <a:bodyPr/>
                    <a:lstStyle/>
                    <a:p>
                      <a:pPr algn="ctr"/>
                      <a:r>
                        <a:rPr lang="en-US" dirty="0" smtClean="0">
                          <a:solidFill>
                            <a:schemeClr val="tx1"/>
                          </a:solidFill>
                        </a:rPr>
                        <a:t>% of Expenditure against</a:t>
                      </a:r>
                      <a:r>
                        <a:rPr lang="en-US" baseline="0" dirty="0" smtClean="0">
                          <a:solidFill>
                            <a:schemeClr val="tx1"/>
                          </a:solidFill>
                        </a:rPr>
                        <a:t> fund released</a:t>
                      </a:r>
                      <a:endParaRPr lang="en-US" dirty="0">
                        <a:solidFill>
                          <a:schemeClr val="tx1"/>
                        </a:solidFill>
                      </a:endParaRPr>
                    </a:p>
                  </a:txBody>
                  <a:tcPr/>
                </a:tc>
                <a:tc hMerge="1">
                  <a:txBody>
                    <a:bodyPr/>
                    <a:lstStyle/>
                    <a:p>
                      <a:pPr algn="ctr"/>
                      <a:endParaRPr lang="en-US" dirty="0">
                        <a:solidFill>
                          <a:schemeClr val="tx1"/>
                        </a:solidFill>
                      </a:endParaRPr>
                    </a:p>
                  </a:txBody>
                  <a:tcPr/>
                </a:tc>
              </a:tr>
              <a:tr h="279528">
                <a:tc>
                  <a:txBody>
                    <a:bodyPr/>
                    <a:lstStyle/>
                    <a:p>
                      <a:pPr algn="ctr"/>
                      <a:r>
                        <a:rPr lang="en-US" dirty="0" smtClean="0">
                          <a:solidFill>
                            <a:schemeClr val="tx1"/>
                          </a:solidFill>
                        </a:rPr>
                        <a:t>As</a:t>
                      </a:r>
                      <a:r>
                        <a:rPr lang="en-US" baseline="0" dirty="0" smtClean="0">
                          <a:solidFill>
                            <a:schemeClr val="tx1"/>
                          </a:solidFill>
                        </a:rPr>
                        <a:t> on 31/03/2018</a:t>
                      </a:r>
                      <a:endParaRPr lang="en-US" dirty="0">
                        <a:solidFill>
                          <a:schemeClr val="tx1"/>
                        </a:solidFill>
                      </a:endParaRPr>
                    </a:p>
                  </a:txBody>
                  <a:tcPr/>
                </a:tc>
                <a:tc>
                  <a:txBody>
                    <a:bodyPr/>
                    <a:lstStyle/>
                    <a:p>
                      <a:pPr algn="ctr"/>
                      <a:r>
                        <a:rPr lang="en-US" dirty="0" smtClean="0">
                          <a:solidFill>
                            <a:schemeClr val="tx1"/>
                          </a:solidFill>
                        </a:rPr>
                        <a:t>99.4%</a:t>
                      </a:r>
                      <a:endParaRPr lang="en-US"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381000" y="558225"/>
            <a:ext cx="8458200" cy="584775"/>
          </a:xfrm>
          <a:prstGeom prst="rect">
            <a:avLst/>
          </a:prstGeom>
          <a:solidFill>
            <a:srgbClr val="003366"/>
          </a:solidFill>
          <a:ln w="9525">
            <a:noFill/>
            <a:miter lim="800000"/>
            <a:headEnd/>
            <a:tailEnd/>
          </a:ln>
        </p:spPr>
        <p:txBody>
          <a:bodyPr wrap="square">
            <a:spAutoFit/>
          </a:bodyPr>
          <a:lstStyle/>
          <a:p>
            <a:pPr algn="ctr"/>
            <a:r>
              <a:rPr lang="en-US" sz="1600" b="1" dirty="0">
                <a:solidFill>
                  <a:schemeClr val="bg1"/>
                </a:solidFill>
              </a:rPr>
              <a:t>Allocation &amp; Utilization of funds </a:t>
            </a:r>
            <a:r>
              <a:rPr lang="en-US" sz="1600" b="1" dirty="0" smtClean="0">
                <a:solidFill>
                  <a:schemeClr val="bg1"/>
                </a:solidFill>
              </a:rPr>
              <a:t>released towards Transportation Assistance </a:t>
            </a:r>
          </a:p>
          <a:p>
            <a:pPr algn="ctr"/>
            <a:r>
              <a:rPr lang="en-US" sz="1600" b="1" dirty="0" smtClean="0">
                <a:solidFill>
                  <a:schemeClr val="bg1"/>
                </a:solidFill>
              </a:rPr>
              <a:t> as on 31/03/2018</a:t>
            </a:r>
            <a:endParaRPr lang="en-US" sz="1600" b="1" dirty="0">
              <a:solidFill>
                <a:schemeClr val="bg1"/>
              </a:solidFill>
            </a:endParaRPr>
          </a:p>
        </p:txBody>
      </p:sp>
      <p:graphicFrame>
        <p:nvGraphicFramePr>
          <p:cNvPr id="10" name="Chart 8"/>
          <p:cNvGraphicFramePr>
            <a:graphicFrameLocks/>
          </p:cNvGraphicFramePr>
          <p:nvPr/>
        </p:nvGraphicFramePr>
        <p:xfrm>
          <a:off x="533400" y="1600200"/>
          <a:ext cx="8153400" cy="3829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nvGraphicFramePr>
        <p:xfrm>
          <a:off x="2057400" y="5562600"/>
          <a:ext cx="4724400" cy="731520"/>
        </p:xfrm>
        <a:graphic>
          <a:graphicData uri="http://schemas.openxmlformats.org/drawingml/2006/table">
            <a:tbl>
              <a:tblPr firstRow="1" bandRow="1">
                <a:tableStyleId>{F5AB1C69-6EDB-4FF4-983F-18BD219EF322}</a:tableStyleId>
              </a:tblPr>
              <a:tblGrid>
                <a:gridCol w="2613551"/>
                <a:gridCol w="2110849"/>
              </a:tblGrid>
              <a:tr h="279528">
                <a:tc gridSpan="2">
                  <a:txBody>
                    <a:bodyPr/>
                    <a:lstStyle/>
                    <a:p>
                      <a:pPr algn="ctr"/>
                      <a:r>
                        <a:rPr lang="en-US" dirty="0" smtClean="0">
                          <a:solidFill>
                            <a:schemeClr val="tx1"/>
                          </a:solidFill>
                        </a:rPr>
                        <a:t>% of Expenditure against</a:t>
                      </a:r>
                      <a:r>
                        <a:rPr lang="en-US" baseline="0" dirty="0" smtClean="0">
                          <a:solidFill>
                            <a:schemeClr val="tx1"/>
                          </a:solidFill>
                        </a:rPr>
                        <a:t> fund released</a:t>
                      </a:r>
                      <a:endParaRPr lang="en-US" dirty="0">
                        <a:solidFill>
                          <a:schemeClr val="tx1"/>
                        </a:solidFill>
                      </a:endParaRPr>
                    </a:p>
                  </a:txBody>
                  <a:tcPr/>
                </a:tc>
                <a:tc hMerge="1">
                  <a:txBody>
                    <a:bodyPr/>
                    <a:lstStyle/>
                    <a:p>
                      <a:pPr algn="ctr"/>
                      <a:endParaRPr lang="en-US" dirty="0">
                        <a:solidFill>
                          <a:schemeClr val="tx1"/>
                        </a:solidFill>
                      </a:endParaRPr>
                    </a:p>
                  </a:txBody>
                  <a:tcPr/>
                </a:tc>
              </a:tr>
              <a:tr h="279528">
                <a:tc>
                  <a:txBody>
                    <a:bodyPr/>
                    <a:lstStyle/>
                    <a:p>
                      <a:r>
                        <a:rPr lang="en-US" dirty="0" smtClean="0">
                          <a:solidFill>
                            <a:schemeClr val="tx1"/>
                          </a:solidFill>
                        </a:rPr>
                        <a:t>As</a:t>
                      </a:r>
                      <a:r>
                        <a:rPr lang="en-US" baseline="0" dirty="0" smtClean="0">
                          <a:solidFill>
                            <a:schemeClr val="tx1"/>
                          </a:solidFill>
                        </a:rPr>
                        <a:t> on 31/03/2018</a:t>
                      </a:r>
                      <a:endParaRPr lang="en-US" dirty="0">
                        <a:solidFill>
                          <a:schemeClr val="tx1"/>
                        </a:solidFill>
                      </a:endParaRPr>
                    </a:p>
                  </a:txBody>
                  <a:tcPr/>
                </a:tc>
                <a:tc>
                  <a:txBody>
                    <a:bodyPr/>
                    <a:lstStyle/>
                    <a:p>
                      <a:pPr algn="ctr"/>
                      <a:r>
                        <a:rPr lang="en-US" dirty="0" smtClean="0">
                          <a:solidFill>
                            <a:schemeClr val="tx1"/>
                          </a:solidFill>
                        </a:rPr>
                        <a:t>99.59%</a:t>
                      </a:r>
                      <a:endParaRPr lang="en-US"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52400"/>
            <a:ext cx="6553200" cy="400110"/>
          </a:xfrm>
          <a:prstGeom prst="rect">
            <a:avLst/>
          </a:prstGeom>
          <a:solidFill>
            <a:schemeClr val="accent5">
              <a:lumMod val="75000"/>
            </a:schemeClr>
          </a:solidFill>
        </p:spPr>
        <p:txBody>
          <a:bodyPr wrap="square">
            <a:spAutoFit/>
          </a:bodyPr>
          <a:lstStyle/>
          <a:p>
            <a:pPr algn="ctr">
              <a:defRPr/>
            </a:pPr>
            <a:r>
              <a:rPr lang="en-US" sz="2000" b="1" dirty="0" smtClean="0">
                <a:solidFill>
                  <a:schemeClr val="bg1"/>
                </a:solidFill>
              </a:rPr>
              <a:t>Financial Achievement as on 31</a:t>
            </a:r>
            <a:r>
              <a:rPr lang="en-US" sz="2000" b="1" baseline="30000" dirty="0" smtClean="0">
                <a:solidFill>
                  <a:schemeClr val="bg1"/>
                </a:solidFill>
              </a:rPr>
              <a:t>st</a:t>
            </a:r>
            <a:r>
              <a:rPr lang="en-US" sz="2000" b="1" dirty="0" smtClean="0">
                <a:solidFill>
                  <a:schemeClr val="bg1"/>
                </a:solidFill>
              </a:rPr>
              <a:t>  March, 2018</a:t>
            </a:r>
            <a:endParaRPr lang="en-US" sz="2000" b="1" dirty="0">
              <a:solidFill>
                <a:schemeClr val="bg1"/>
              </a:solidFill>
            </a:endParaRPr>
          </a:p>
        </p:txBody>
      </p:sp>
      <p:sp>
        <p:nvSpPr>
          <p:cNvPr id="5" name="Rectangle 1"/>
          <p:cNvSpPr>
            <a:spLocks noChangeArrowheads="1"/>
          </p:cNvSpPr>
          <p:nvPr/>
        </p:nvSpPr>
        <p:spPr bwMode="auto">
          <a:xfrm>
            <a:off x="228600" y="724291"/>
            <a:ext cx="244676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Central Assistance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228600" y="1152144"/>
          <a:ext cx="8686800" cy="2867406"/>
        </p:xfrm>
        <a:graphic>
          <a:graphicData uri="http://schemas.openxmlformats.org/drawingml/2006/table">
            <a:tbl>
              <a:tblPr>
                <a:tableStyleId>{35758FB7-9AC5-4552-8A53-C91805E547FA}</a:tableStyleId>
              </a:tblPr>
              <a:tblGrid>
                <a:gridCol w="560141"/>
                <a:gridCol w="2816862"/>
                <a:gridCol w="1337526"/>
                <a:gridCol w="1337526"/>
                <a:gridCol w="1644461"/>
                <a:gridCol w="990284"/>
              </a:tblGrid>
              <a:tr h="271410">
                <a:tc>
                  <a:txBody>
                    <a:bodyPr/>
                    <a:lstStyle/>
                    <a:p>
                      <a:pPr marL="0" marR="0" algn="ctr">
                        <a:lnSpc>
                          <a:spcPct val="100000"/>
                        </a:lnSpc>
                        <a:spcBef>
                          <a:spcPts val="0"/>
                        </a:spcBef>
                        <a:spcAft>
                          <a:spcPts val="0"/>
                        </a:spcAft>
                      </a:pPr>
                      <a:r>
                        <a:rPr lang="en-US" sz="1900" b="1" dirty="0">
                          <a:solidFill>
                            <a:schemeClr val="bg1"/>
                          </a:solidFill>
                          <a:latin typeface="Times New Roman" pitchFamily="18" charset="0"/>
                          <a:cs typeface="Times New Roman" pitchFamily="18" charset="0"/>
                        </a:rPr>
                        <a:t>Sl. No. </a:t>
                      </a:r>
                      <a:endParaRPr lang="en-US" sz="1900" b="1" dirty="0">
                        <a:solidFill>
                          <a:schemeClr val="bg1"/>
                        </a:solidFill>
                        <a:latin typeface="Times New Roman" pitchFamily="18" charset="0"/>
                        <a:ea typeface="Calibri"/>
                        <a:cs typeface="Times New Roman" pitchFamily="18" charset="0"/>
                      </a:endParaRPr>
                    </a:p>
                  </a:txBody>
                  <a:tcPr marL="68168" marR="68168" marT="0" marB="0" anchor="ctr">
                    <a:solidFill>
                      <a:schemeClr val="accent5">
                        <a:lumMod val="75000"/>
                      </a:schemeClr>
                    </a:solidFill>
                  </a:tcPr>
                </a:tc>
                <a:tc>
                  <a:txBody>
                    <a:bodyPr/>
                    <a:lstStyle/>
                    <a:p>
                      <a:pPr marL="0" marR="0" algn="ctr">
                        <a:lnSpc>
                          <a:spcPct val="100000"/>
                        </a:lnSpc>
                        <a:spcBef>
                          <a:spcPts val="0"/>
                        </a:spcBef>
                        <a:spcAft>
                          <a:spcPts val="0"/>
                        </a:spcAft>
                      </a:pPr>
                      <a:r>
                        <a:rPr lang="en-US" sz="1900" b="1" dirty="0">
                          <a:solidFill>
                            <a:schemeClr val="bg1"/>
                          </a:solidFill>
                          <a:latin typeface="Times New Roman" pitchFamily="18" charset="0"/>
                          <a:cs typeface="Times New Roman" pitchFamily="18" charset="0"/>
                        </a:rPr>
                        <a:t>Component</a:t>
                      </a:r>
                      <a:endParaRPr lang="en-US" sz="1900" b="1" dirty="0">
                        <a:solidFill>
                          <a:schemeClr val="bg1"/>
                        </a:solidFill>
                        <a:latin typeface="Times New Roman" pitchFamily="18" charset="0"/>
                        <a:ea typeface="Calibri"/>
                        <a:cs typeface="Times New Roman" pitchFamily="18" charset="0"/>
                      </a:endParaRPr>
                    </a:p>
                  </a:txBody>
                  <a:tcPr marL="68168" marR="68168" marT="0" marB="0" anchor="ctr">
                    <a:solidFill>
                      <a:schemeClr val="accent5">
                        <a:lumMod val="75000"/>
                      </a:schemeClr>
                    </a:solidFill>
                  </a:tcPr>
                </a:tc>
                <a:tc>
                  <a:txBody>
                    <a:bodyPr/>
                    <a:lstStyle/>
                    <a:p>
                      <a:pPr marL="0" marR="0" algn="ctr">
                        <a:lnSpc>
                          <a:spcPct val="100000"/>
                        </a:lnSpc>
                        <a:spcBef>
                          <a:spcPts val="0"/>
                        </a:spcBef>
                        <a:spcAft>
                          <a:spcPts val="0"/>
                        </a:spcAft>
                      </a:pPr>
                      <a:r>
                        <a:rPr lang="en-US" sz="1900" b="1" dirty="0" smtClean="0">
                          <a:solidFill>
                            <a:schemeClr val="bg1"/>
                          </a:solidFill>
                          <a:latin typeface="Times New Roman" pitchFamily="18" charset="0"/>
                          <a:cs typeface="Times New Roman" pitchFamily="18" charset="0"/>
                        </a:rPr>
                        <a:t>Approved</a:t>
                      </a:r>
                      <a:r>
                        <a:rPr lang="en-US" sz="1900" b="1" baseline="0" dirty="0" smtClean="0">
                          <a:solidFill>
                            <a:schemeClr val="bg1"/>
                          </a:solidFill>
                          <a:latin typeface="Times New Roman" pitchFamily="18" charset="0"/>
                          <a:cs typeface="Times New Roman" pitchFamily="18" charset="0"/>
                        </a:rPr>
                        <a:t> outlay</a:t>
                      </a:r>
                      <a:r>
                        <a:rPr lang="en-US" sz="1900" b="1" dirty="0" smtClean="0">
                          <a:solidFill>
                            <a:schemeClr val="bg1"/>
                          </a:solidFill>
                          <a:latin typeface="Times New Roman" pitchFamily="18" charset="0"/>
                          <a:cs typeface="Times New Roman" pitchFamily="18" charset="0"/>
                        </a:rPr>
                        <a:t> </a:t>
                      </a:r>
                      <a:endParaRPr lang="en-US" sz="1900" b="1" dirty="0" smtClean="0">
                        <a:solidFill>
                          <a:schemeClr val="bg1"/>
                        </a:solidFill>
                        <a:latin typeface="Times New Roman" pitchFamily="18" charset="0"/>
                        <a:ea typeface="Calibri"/>
                        <a:cs typeface="Times New Roman" pitchFamily="18" charset="0"/>
                      </a:endParaRPr>
                    </a:p>
                  </a:txBody>
                  <a:tcPr marL="68168" marR="68168" marT="0" marB="0" anchor="ctr">
                    <a:solidFill>
                      <a:schemeClr val="accent5">
                        <a:lumMod val="75000"/>
                      </a:schemeClr>
                    </a:solidFill>
                  </a:tcPr>
                </a:tc>
                <a:tc>
                  <a:txBody>
                    <a:bodyPr/>
                    <a:lstStyle/>
                    <a:p>
                      <a:pPr marL="0" marR="0" algn="ctr">
                        <a:lnSpc>
                          <a:spcPct val="100000"/>
                        </a:lnSpc>
                        <a:spcBef>
                          <a:spcPts val="0"/>
                        </a:spcBef>
                        <a:spcAft>
                          <a:spcPts val="0"/>
                        </a:spcAft>
                      </a:pPr>
                      <a:r>
                        <a:rPr lang="en-US" sz="1900" b="1" dirty="0">
                          <a:solidFill>
                            <a:schemeClr val="bg1"/>
                          </a:solidFill>
                          <a:latin typeface="Times New Roman" pitchFamily="18" charset="0"/>
                          <a:cs typeface="Times New Roman" pitchFamily="18" charset="0"/>
                        </a:rPr>
                        <a:t>Fund </a:t>
                      </a:r>
                      <a:r>
                        <a:rPr lang="en-US" sz="1900" b="1" dirty="0" smtClean="0">
                          <a:solidFill>
                            <a:schemeClr val="bg1"/>
                          </a:solidFill>
                          <a:latin typeface="Times New Roman" pitchFamily="18" charset="0"/>
                          <a:cs typeface="Times New Roman" pitchFamily="18" charset="0"/>
                        </a:rPr>
                        <a:t>received </a:t>
                      </a:r>
                      <a:endParaRPr lang="en-US" sz="1900" b="1" dirty="0" smtClean="0">
                        <a:solidFill>
                          <a:schemeClr val="bg1"/>
                        </a:solidFill>
                        <a:latin typeface="Times New Roman" pitchFamily="18" charset="0"/>
                        <a:ea typeface="Times New Roman"/>
                        <a:cs typeface="Times New Roman" pitchFamily="18" charset="0"/>
                      </a:endParaRPr>
                    </a:p>
                  </a:txBody>
                  <a:tcPr marL="68168" marR="68168" marT="0" marB="0" anchor="ctr">
                    <a:solidFill>
                      <a:schemeClr val="accent5">
                        <a:lumMod val="75000"/>
                      </a:schemeClr>
                    </a:solidFill>
                  </a:tcPr>
                </a:tc>
                <a:tc>
                  <a:txBody>
                    <a:bodyPr/>
                    <a:lstStyle/>
                    <a:p>
                      <a:pPr marL="0" marR="0" algn="ctr">
                        <a:lnSpc>
                          <a:spcPct val="100000"/>
                        </a:lnSpc>
                        <a:spcBef>
                          <a:spcPts val="0"/>
                        </a:spcBef>
                        <a:spcAft>
                          <a:spcPts val="0"/>
                        </a:spcAft>
                      </a:pPr>
                      <a:r>
                        <a:rPr lang="en-US" sz="1900" b="1" dirty="0">
                          <a:solidFill>
                            <a:schemeClr val="bg1"/>
                          </a:solidFill>
                          <a:latin typeface="Times New Roman" pitchFamily="18" charset="0"/>
                          <a:cs typeface="Times New Roman" pitchFamily="18" charset="0"/>
                        </a:rPr>
                        <a:t>Fund </a:t>
                      </a:r>
                      <a:r>
                        <a:rPr lang="en-US" sz="1900" b="1" dirty="0" smtClean="0">
                          <a:solidFill>
                            <a:schemeClr val="bg1"/>
                          </a:solidFill>
                          <a:latin typeface="Times New Roman" pitchFamily="18" charset="0"/>
                          <a:cs typeface="Times New Roman" pitchFamily="18" charset="0"/>
                        </a:rPr>
                        <a:t>utilized till 31/03/2018</a:t>
                      </a:r>
                      <a:endParaRPr lang="en-US" sz="1900" b="1" dirty="0">
                        <a:solidFill>
                          <a:schemeClr val="bg1"/>
                        </a:solidFill>
                        <a:latin typeface="Times New Roman" pitchFamily="18" charset="0"/>
                        <a:ea typeface="Calibri"/>
                        <a:cs typeface="Times New Roman" pitchFamily="18" charset="0"/>
                      </a:endParaRPr>
                    </a:p>
                  </a:txBody>
                  <a:tcPr marL="68168" marR="68168" marT="0" marB="0" anchor="ctr">
                    <a:solidFill>
                      <a:schemeClr val="accent5">
                        <a:lumMod val="75000"/>
                      </a:schemeClr>
                    </a:solidFill>
                  </a:tcPr>
                </a:tc>
                <a:tc>
                  <a:txBody>
                    <a:bodyPr/>
                    <a:lstStyle/>
                    <a:p>
                      <a:pPr marL="0" marR="0" algn="ctr">
                        <a:lnSpc>
                          <a:spcPct val="100000"/>
                        </a:lnSpc>
                        <a:spcBef>
                          <a:spcPts val="0"/>
                        </a:spcBef>
                        <a:spcAft>
                          <a:spcPts val="0"/>
                        </a:spcAft>
                      </a:pPr>
                      <a:r>
                        <a:rPr lang="en-US" sz="1900" b="1" dirty="0">
                          <a:solidFill>
                            <a:schemeClr val="bg1"/>
                          </a:solidFill>
                          <a:latin typeface="Times New Roman" pitchFamily="18" charset="0"/>
                          <a:cs typeface="Times New Roman" pitchFamily="18" charset="0"/>
                        </a:rPr>
                        <a:t>% of </a:t>
                      </a:r>
                      <a:r>
                        <a:rPr lang="en-US" sz="1900" b="1" dirty="0" smtClean="0">
                          <a:solidFill>
                            <a:schemeClr val="bg1"/>
                          </a:solidFill>
                          <a:latin typeface="Times New Roman" pitchFamily="18" charset="0"/>
                          <a:cs typeface="Times New Roman" pitchFamily="18" charset="0"/>
                        </a:rPr>
                        <a:t>Expenditure</a:t>
                      </a:r>
                      <a:endParaRPr lang="en-US" sz="1900" b="1" dirty="0">
                        <a:solidFill>
                          <a:schemeClr val="bg1"/>
                        </a:solidFill>
                        <a:latin typeface="Times New Roman" pitchFamily="18" charset="0"/>
                        <a:ea typeface="Calibri"/>
                        <a:cs typeface="Times New Roman" pitchFamily="18" charset="0"/>
                      </a:endParaRPr>
                    </a:p>
                  </a:txBody>
                  <a:tcPr marL="68168" marR="68168" marT="0" marB="0" anchor="ctr">
                    <a:solidFill>
                      <a:schemeClr val="accent5">
                        <a:lumMod val="75000"/>
                      </a:schemeClr>
                    </a:solidFill>
                  </a:tcPr>
                </a:tc>
              </a:tr>
              <a:tr h="209049">
                <a:tc>
                  <a:txBody>
                    <a:bodyPr/>
                    <a:lstStyle/>
                    <a:p>
                      <a:pPr marL="0" marR="0" algn="ctr">
                        <a:lnSpc>
                          <a:spcPct val="115000"/>
                        </a:lnSpc>
                        <a:spcBef>
                          <a:spcPts val="0"/>
                        </a:spcBef>
                        <a:spcAft>
                          <a:spcPts val="0"/>
                        </a:spcAft>
                      </a:pPr>
                      <a:r>
                        <a:rPr lang="en-US" sz="1900">
                          <a:latin typeface="Times New Roman" pitchFamily="18" charset="0"/>
                          <a:cs typeface="Times New Roman" pitchFamily="18" charset="0"/>
                        </a:rPr>
                        <a:t>1</a:t>
                      </a:r>
                      <a:endParaRPr lang="en-US" sz="1900">
                        <a:latin typeface="Times New Roman" pitchFamily="18" charset="0"/>
                        <a:ea typeface="Calibri"/>
                        <a:cs typeface="Times New Roman" pitchFamily="18" charset="0"/>
                      </a:endParaRPr>
                    </a:p>
                  </a:txBody>
                  <a:tcPr marL="68168" marR="68168" marT="0" marB="0" anchor="b"/>
                </a:tc>
                <a:tc>
                  <a:txBody>
                    <a:bodyPr/>
                    <a:lstStyle/>
                    <a:p>
                      <a:pPr marL="0" marR="0">
                        <a:lnSpc>
                          <a:spcPct val="115000"/>
                        </a:lnSpc>
                        <a:spcBef>
                          <a:spcPts val="0"/>
                        </a:spcBef>
                        <a:spcAft>
                          <a:spcPts val="0"/>
                        </a:spcAft>
                      </a:pPr>
                      <a:r>
                        <a:rPr lang="en-US" sz="1900" dirty="0">
                          <a:latin typeface="Times New Roman" pitchFamily="18" charset="0"/>
                          <a:cs typeface="Times New Roman" pitchFamily="18" charset="0"/>
                        </a:rPr>
                        <a:t>Cooking Cost </a:t>
                      </a:r>
                      <a:endParaRPr lang="en-US" sz="1900" dirty="0">
                        <a:latin typeface="Times New Roman" pitchFamily="18" charset="0"/>
                        <a:ea typeface="Calibri"/>
                        <a:cs typeface="Times New Roman" pitchFamily="18" charset="0"/>
                      </a:endParaRPr>
                    </a:p>
                  </a:txBody>
                  <a:tcPr marL="68168" marR="68168" marT="0" marB="0" anchor="ctr"/>
                </a:tc>
                <a:tc>
                  <a:txBody>
                    <a:bodyPr/>
                    <a:lstStyle/>
                    <a:p>
                      <a:pPr marL="0" marR="0" algn="ctr">
                        <a:lnSpc>
                          <a:spcPct val="115000"/>
                        </a:lnSpc>
                        <a:spcBef>
                          <a:spcPts val="0"/>
                        </a:spcBef>
                        <a:spcAft>
                          <a:spcPts val="0"/>
                        </a:spcAft>
                      </a:pPr>
                      <a:r>
                        <a:rPr lang="en-US" sz="1900" dirty="0">
                          <a:latin typeface="Times New Roman" pitchFamily="18" charset="0"/>
                          <a:ea typeface="Times New Roman"/>
                          <a:cs typeface="Times New Roman" pitchFamily="18" charset="0"/>
                        </a:rPr>
                        <a:t>285.08</a:t>
                      </a:r>
                    </a:p>
                  </a:txBody>
                  <a:tcPr marL="68580" marR="68580" marT="0" marB="0" anchor="b"/>
                </a:tc>
                <a:tc>
                  <a:txBody>
                    <a:bodyPr/>
                    <a:lstStyle/>
                    <a:p>
                      <a:pPr marL="0" marR="0" algn="ctr">
                        <a:lnSpc>
                          <a:spcPct val="115000"/>
                        </a:lnSpc>
                        <a:spcBef>
                          <a:spcPts val="0"/>
                        </a:spcBef>
                        <a:spcAft>
                          <a:spcPts val="0"/>
                        </a:spcAft>
                      </a:pPr>
                      <a:r>
                        <a:rPr lang="en-US" sz="1900">
                          <a:latin typeface="Times New Roman" pitchFamily="18" charset="0"/>
                          <a:ea typeface="Times New Roman"/>
                          <a:cs typeface="Times New Roman" pitchFamily="18" charset="0"/>
                        </a:rPr>
                        <a:t>285.09</a:t>
                      </a:r>
                    </a:p>
                  </a:txBody>
                  <a:tcPr marL="68580" marR="68580" marT="0" marB="0" anchor="b"/>
                </a:tc>
                <a:tc>
                  <a:txBody>
                    <a:bodyPr/>
                    <a:lstStyle/>
                    <a:p>
                      <a:pPr marL="0" marR="0" algn="ctr">
                        <a:lnSpc>
                          <a:spcPct val="115000"/>
                        </a:lnSpc>
                        <a:spcBef>
                          <a:spcPts val="0"/>
                        </a:spcBef>
                        <a:spcAft>
                          <a:spcPts val="0"/>
                        </a:spcAft>
                      </a:pPr>
                      <a:r>
                        <a:rPr lang="en-US" sz="1900">
                          <a:latin typeface="Times New Roman" pitchFamily="18" charset="0"/>
                          <a:ea typeface="Times New Roman"/>
                          <a:cs typeface="Times New Roman" pitchFamily="18" charset="0"/>
                        </a:rPr>
                        <a:t>270.32</a:t>
                      </a:r>
                    </a:p>
                  </a:txBody>
                  <a:tcPr marL="68580" marR="68580" marT="0" marB="0" anchor="b"/>
                </a:tc>
                <a:tc>
                  <a:txBody>
                    <a:bodyPr/>
                    <a:lstStyle/>
                    <a:p>
                      <a:pPr marL="0" marR="0" algn="ctr">
                        <a:lnSpc>
                          <a:spcPct val="115000"/>
                        </a:lnSpc>
                        <a:spcBef>
                          <a:spcPts val="0"/>
                        </a:spcBef>
                        <a:spcAft>
                          <a:spcPts val="0"/>
                        </a:spcAft>
                      </a:pPr>
                      <a:r>
                        <a:rPr lang="en-US" sz="1900">
                          <a:latin typeface="Times New Roman" pitchFamily="18" charset="0"/>
                          <a:ea typeface="Times New Roman"/>
                          <a:cs typeface="Times New Roman" pitchFamily="18" charset="0"/>
                        </a:rPr>
                        <a:t>94.8%</a:t>
                      </a:r>
                    </a:p>
                  </a:txBody>
                  <a:tcPr marL="68580" marR="68580" marT="0" marB="0" anchor="b"/>
                </a:tc>
              </a:tr>
              <a:tr h="202692">
                <a:tc>
                  <a:txBody>
                    <a:bodyPr/>
                    <a:lstStyle/>
                    <a:p>
                      <a:pPr marL="0" marR="0" algn="ctr">
                        <a:lnSpc>
                          <a:spcPct val="115000"/>
                        </a:lnSpc>
                        <a:spcBef>
                          <a:spcPts val="0"/>
                        </a:spcBef>
                        <a:spcAft>
                          <a:spcPts val="0"/>
                        </a:spcAft>
                      </a:pPr>
                      <a:r>
                        <a:rPr lang="en-US" sz="1900">
                          <a:latin typeface="Times New Roman" pitchFamily="18" charset="0"/>
                          <a:cs typeface="Times New Roman" pitchFamily="18" charset="0"/>
                        </a:rPr>
                        <a:t>2</a:t>
                      </a:r>
                      <a:endParaRPr lang="en-US" sz="1900">
                        <a:latin typeface="Times New Roman" pitchFamily="18" charset="0"/>
                        <a:ea typeface="Calibri"/>
                        <a:cs typeface="Times New Roman" pitchFamily="18" charset="0"/>
                      </a:endParaRPr>
                    </a:p>
                  </a:txBody>
                  <a:tcPr marL="68168" marR="68168" marT="0" marB="0" anchor="b"/>
                </a:tc>
                <a:tc>
                  <a:txBody>
                    <a:bodyPr/>
                    <a:lstStyle/>
                    <a:p>
                      <a:pPr marL="0" marR="0">
                        <a:lnSpc>
                          <a:spcPct val="115000"/>
                        </a:lnSpc>
                        <a:spcBef>
                          <a:spcPts val="0"/>
                        </a:spcBef>
                        <a:spcAft>
                          <a:spcPts val="0"/>
                        </a:spcAft>
                      </a:pPr>
                      <a:r>
                        <a:rPr lang="en-US" sz="1900">
                          <a:latin typeface="Times New Roman" pitchFamily="18" charset="0"/>
                          <a:cs typeface="Times New Roman" pitchFamily="18" charset="0"/>
                        </a:rPr>
                        <a:t>Cost of Foodgrain</a:t>
                      </a:r>
                      <a:endParaRPr lang="en-US" sz="1900">
                        <a:latin typeface="Times New Roman" pitchFamily="18" charset="0"/>
                        <a:ea typeface="Calibri"/>
                        <a:cs typeface="Times New Roman" pitchFamily="18" charset="0"/>
                      </a:endParaRPr>
                    </a:p>
                  </a:txBody>
                  <a:tcPr marL="68168" marR="68168" marT="0" marB="0" anchor="ctr"/>
                </a:tc>
                <a:tc>
                  <a:txBody>
                    <a:bodyPr/>
                    <a:lstStyle/>
                    <a:p>
                      <a:pPr marL="0" marR="0" algn="ctr">
                        <a:lnSpc>
                          <a:spcPct val="115000"/>
                        </a:lnSpc>
                        <a:spcBef>
                          <a:spcPts val="0"/>
                        </a:spcBef>
                        <a:spcAft>
                          <a:spcPts val="0"/>
                        </a:spcAft>
                      </a:pPr>
                      <a:r>
                        <a:rPr lang="en-US" sz="1900" dirty="0">
                          <a:latin typeface="Times New Roman" pitchFamily="18" charset="0"/>
                          <a:ea typeface="Times New Roman"/>
                          <a:cs typeface="Times New Roman" pitchFamily="18" charset="0"/>
                        </a:rPr>
                        <a:t>20.73</a:t>
                      </a:r>
                    </a:p>
                  </a:txBody>
                  <a:tcPr marL="68580" marR="68580" marT="0" marB="0" anchor="b"/>
                </a:tc>
                <a:tc>
                  <a:txBody>
                    <a:bodyPr/>
                    <a:lstStyle/>
                    <a:p>
                      <a:pPr marL="0" marR="0" algn="ctr">
                        <a:lnSpc>
                          <a:spcPct val="115000"/>
                        </a:lnSpc>
                        <a:spcBef>
                          <a:spcPts val="0"/>
                        </a:spcBef>
                        <a:spcAft>
                          <a:spcPts val="0"/>
                        </a:spcAft>
                      </a:pPr>
                      <a:r>
                        <a:rPr lang="en-US" sz="1900" dirty="0">
                          <a:latin typeface="Times New Roman" pitchFamily="18" charset="0"/>
                          <a:ea typeface="Times New Roman"/>
                          <a:cs typeface="Times New Roman" pitchFamily="18" charset="0"/>
                        </a:rPr>
                        <a:t>19.67</a:t>
                      </a:r>
                    </a:p>
                  </a:txBody>
                  <a:tcPr marL="68580" marR="68580" marT="0" marB="0" anchor="b"/>
                </a:tc>
                <a:tc>
                  <a:txBody>
                    <a:bodyPr/>
                    <a:lstStyle/>
                    <a:p>
                      <a:pPr marL="0" marR="0" algn="ctr">
                        <a:lnSpc>
                          <a:spcPct val="115000"/>
                        </a:lnSpc>
                        <a:spcBef>
                          <a:spcPts val="0"/>
                        </a:spcBef>
                        <a:spcAft>
                          <a:spcPts val="0"/>
                        </a:spcAft>
                      </a:pPr>
                      <a:r>
                        <a:rPr lang="en-US" sz="1900">
                          <a:latin typeface="Times New Roman" pitchFamily="18" charset="0"/>
                          <a:ea typeface="Times New Roman"/>
                          <a:cs typeface="Times New Roman" pitchFamily="18" charset="0"/>
                        </a:rPr>
                        <a:t>19.67</a:t>
                      </a:r>
                    </a:p>
                  </a:txBody>
                  <a:tcPr marL="68580" marR="68580" marT="0" marB="0" anchor="b"/>
                </a:tc>
                <a:tc>
                  <a:txBody>
                    <a:bodyPr/>
                    <a:lstStyle/>
                    <a:p>
                      <a:pPr marL="0" marR="0" algn="ctr">
                        <a:lnSpc>
                          <a:spcPct val="115000"/>
                        </a:lnSpc>
                        <a:spcBef>
                          <a:spcPts val="0"/>
                        </a:spcBef>
                        <a:spcAft>
                          <a:spcPts val="0"/>
                        </a:spcAft>
                      </a:pPr>
                      <a:r>
                        <a:rPr lang="en-US" sz="1900">
                          <a:latin typeface="Times New Roman" pitchFamily="18" charset="0"/>
                          <a:ea typeface="Times New Roman"/>
                          <a:cs typeface="Times New Roman" pitchFamily="18" charset="0"/>
                        </a:rPr>
                        <a:t>100%</a:t>
                      </a:r>
                    </a:p>
                  </a:txBody>
                  <a:tcPr marL="68580" marR="68580" marT="0" marB="0" anchor="b"/>
                </a:tc>
              </a:tr>
              <a:tr h="293497">
                <a:tc>
                  <a:txBody>
                    <a:bodyPr/>
                    <a:lstStyle/>
                    <a:p>
                      <a:pPr marL="0" marR="0" algn="ctr">
                        <a:lnSpc>
                          <a:spcPct val="115000"/>
                        </a:lnSpc>
                        <a:spcBef>
                          <a:spcPts val="0"/>
                        </a:spcBef>
                        <a:spcAft>
                          <a:spcPts val="0"/>
                        </a:spcAft>
                      </a:pPr>
                      <a:r>
                        <a:rPr lang="en-US" sz="1900" dirty="0">
                          <a:latin typeface="Times New Roman" pitchFamily="18" charset="0"/>
                          <a:cs typeface="Times New Roman" pitchFamily="18" charset="0"/>
                        </a:rPr>
                        <a:t>3</a:t>
                      </a:r>
                      <a:endParaRPr lang="en-US" sz="1900" dirty="0">
                        <a:latin typeface="Times New Roman" pitchFamily="18" charset="0"/>
                        <a:ea typeface="Calibri"/>
                        <a:cs typeface="Times New Roman" pitchFamily="18" charset="0"/>
                      </a:endParaRPr>
                    </a:p>
                  </a:txBody>
                  <a:tcPr marL="68168" marR="68168" marT="0" marB="0" anchor="b"/>
                </a:tc>
                <a:tc>
                  <a:txBody>
                    <a:bodyPr/>
                    <a:lstStyle/>
                    <a:p>
                      <a:pPr marL="0" marR="0">
                        <a:lnSpc>
                          <a:spcPct val="115000"/>
                        </a:lnSpc>
                        <a:spcBef>
                          <a:spcPts val="0"/>
                        </a:spcBef>
                        <a:spcAft>
                          <a:spcPts val="0"/>
                        </a:spcAft>
                      </a:pPr>
                      <a:r>
                        <a:rPr lang="en-US" sz="1900" dirty="0">
                          <a:latin typeface="Times New Roman" pitchFamily="18" charset="0"/>
                          <a:cs typeface="Times New Roman" pitchFamily="18" charset="0"/>
                        </a:rPr>
                        <a:t>Transportation Assistance</a:t>
                      </a:r>
                      <a:endParaRPr lang="en-US" sz="1900" dirty="0">
                        <a:latin typeface="Times New Roman" pitchFamily="18" charset="0"/>
                        <a:ea typeface="Calibri"/>
                        <a:cs typeface="Times New Roman" pitchFamily="18" charset="0"/>
                      </a:endParaRPr>
                    </a:p>
                  </a:txBody>
                  <a:tcPr marL="68168" marR="68168" marT="0" marB="0" anchor="ctr"/>
                </a:tc>
                <a:tc>
                  <a:txBody>
                    <a:bodyPr/>
                    <a:lstStyle/>
                    <a:p>
                      <a:pPr marL="0" marR="0" algn="ctr">
                        <a:lnSpc>
                          <a:spcPct val="115000"/>
                        </a:lnSpc>
                        <a:spcBef>
                          <a:spcPts val="0"/>
                        </a:spcBef>
                        <a:spcAft>
                          <a:spcPts val="0"/>
                        </a:spcAft>
                      </a:pPr>
                      <a:r>
                        <a:rPr lang="en-US" sz="1900">
                          <a:latin typeface="Times New Roman" pitchFamily="18" charset="0"/>
                          <a:ea typeface="Times New Roman"/>
                          <a:cs typeface="Times New Roman" pitchFamily="18" charset="0"/>
                        </a:rPr>
                        <a:t>5.18</a:t>
                      </a:r>
                    </a:p>
                  </a:txBody>
                  <a:tcPr marL="68580" marR="68580" marT="0" marB="0" anchor="b"/>
                </a:tc>
                <a:tc>
                  <a:txBody>
                    <a:bodyPr/>
                    <a:lstStyle/>
                    <a:p>
                      <a:pPr marL="0" marR="0" algn="ctr">
                        <a:lnSpc>
                          <a:spcPct val="115000"/>
                        </a:lnSpc>
                        <a:spcBef>
                          <a:spcPts val="0"/>
                        </a:spcBef>
                        <a:spcAft>
                          <a:spcPts val="0"/>
                        </a:spcAft>
                      </a:pPr>
                      <a:r>
                        <a:rPr lang="en-US" sz="1900" dirty="0">
                          <a:latin typeface="Times New Roman" pitchFamily="18" charset="0"/>
                          <a:ea typeface="Times New Roman"/>
                          <a:cs typeface="Times New Roman" pitchFamily="18" charset="0"/>
                        </a:rPr>
                        <a:t>4.93</a:t>
                      </a:r>
                    </a:p>
                  </a:txBody>
                  <a:tcPr marL="68580" marR="68580" marT="0" marB="0" anchor="b"/>
                </a:tc>
                <a:tc>
                  <a:txBody>
                    <a:bodyPr/>
                    <a:lstStyle/>
                    <a:p>
                      <a:pPr marL="0" marR="0" algn="ctr">
                        <a:lnSpc>
                          <a:spcPct val="115000"/>
                        </a:lnSpc>
                        <a:spcBef>
                          <a:spcPts val="0"/>
                        </a:spcBef>
                        <a:spcAft>
                          <a:spcPts val="0"/>
                        </a:spcAft>
                      </a:pPr>
                      <a:r>
                        <a:rPr lang="en-US" sz="1900" dirty="0">
                          <a:latin typeface="Times New Roman" pitchFamily="18" charset="0"/>
                          <a:ea typeface="Times New Roman"/>
                          <a:cs typeface="Times New Roman" pitchFamily="18" charset="0"/>
                        </a:rPr>
                        <a:t>4.91</a:t>
                      </a:r>
                    </a:p>
                  </a:txBody>
                  <a:tcPr marL="68580" marR="68580" marT="0" marB="0" anchor="b"/>
                </a:tc>
                <a:tc>
                  <a:txBody>
                    <a:bodyPr/>
                    <a:lstStyle/>
                    <a:p>
                      <a:pPr marL="0" marR="0" algn="ctr">
                        <a:lnSpc>
                          <a:spcPct val="115000"/>
                        </a:lnSpc>
                        <a:spcBef>
                          <a:spcPts val="0"/>
                        </a:spcBef>
                        <a:spcAft>
                          <a:spcPts val="0"/>
                        </a:spcAft>
                      </a:pPr>
                      <a:r>
                        <a:rPr lang="en-US" sz="1900">
                          <a:latin typeface="Times New Roman" pitchFamily="18" charset="0"/>
                          <a:ea typeface="Times New Roman"/>
                          <a:cs typeface="Times New Roman" pitchFamily="18" charset="0"/>
                        </a:rPr>
                        <a:t>99.6%</a:t>
                      </a:r>
                    </a:p>
                  </a:txBody>
                  <a:tcPr marL="68580" marR="68580" marT="0" marB="0" anchor="b"/>
                </a:tc>
              </a:tr>
              <a:tr h="333756">
                <a:tc>
                  <a:txBody>
                    <a:bodyPr/>
                    <a:lstStyle/>
                    <a:p>
                      <a:pPr marL="0" marR="0" algn="ctr">
                        <a:lnSpc>
                          <a:spcPct val="115000"/>
                        </a:lnSpc>
                        <a:spcBef>
                          <a:spcPts val="0"/>
                        </a:spcBef>
                        <a:spcAft>
                          <a:spcPts val="0"/>
                        </a:spcAft>
                      </a:pPr>
                      <a:r>
                        <a:rPr lang="en-US" sz="1900">
                          <a:latin typeface="Times New Roman" pitchFamily="18" charset="0"/>
                          <a:cs typeface="Times New Roman" pitchFamily="18" charset="0"/>
                        </a:rPr>
                        <a:t>4</a:t>
                      </a:r>
                      <a:endParaRPr lang="en-US" sz="1900">
                        <a:latin typeface="Times New Roman" pitchFamily="18" charset="0"/>
                        <a:ea typeface="Calibri"/>
                        <a:cs typeface="Times New Roman" pitchFamily="18" charset="0"/>
                      </a:endParaRPr>
                    </a:p>
                  </a:txBody>
                  <a:tcPr marL="68168" marR="68168" marT="0" marB="0" anchor="ctr"/>
                </a:tc>
                <a:tc>
                  <a:txBody>
                    <a:bodyPr/>
                    <a:lstStyle/>
                    <a:p>
                      <a:pPr marL="0" marR="0">
                        <a:lnSpc>
                          <a:spcPct val="115000"/>
                        </a:lnSpc>
                        <a:spcBef>
                          <a:spcPts val="0"/>
                        </a:spcBef>
                        <a:spcAft>
                          <a:spcPts val="0"/>
                        </a:spcAft>
                      </a:pPr>
                      <a:r>
                        <a:rPr lang="en-US" sz="1900" dirty="0" smtClean="0">
                          <a:latin typeface="Times New Roman" pitchFamily="18" charset="0"/>
                          <a:cs typeface="Times New Roman" pitchFamily="18" charset="0"/>
                        </a:rPr>
                        <a:t>Honorarium </a:t>
                      </a:r>
                      <a:r>
                        <a:rPr lang="en-US" sz="1900" dirty="0">
                          <a:latin typeface="Times New Roman" pitchFamily="18" charset="0"/>
                          <a:cs typeface="Times New Roman" pitchFamily="18" charset="0"/>
                        </a:rPr>
                        <a:t>to </a:t>
                      </a:r>
                      <a:r>
                        <a:rPr lang="en-US" sz="1900" dirty="0" smtClean="0">
                          <a:latin typeface="Times New Roman" pitchFamily="18" charset="0"/>
                          <a:cs typeface="Times New Roman" pitchFamily="18" charset="0"/>
                        </a:rPr>
                        <a:t>CCH</a:t>
                      </a:r>
                      <a:endParaRPr lang="en-US" sz="1900" dirty="0">
                        <a:latin typeface="Times New Roman" pitchFamily="18" charset="0"/>
                        <a:ea typeface="Calibri"/>
                        <a:cs typeface="Times New Roman" pitchFamily="18" charset="0"/>
                      </a:endParaRPr>
                    </a:p>
                  </a:txBody>
                  <a:tcPr marL="68168" marR="68168" marT="0" marB="0" anchor="ctr"/>
                </a:tc>
                <a:tc>
                  <a:txBody>
                    <a:bodyPr/>
                    <a:lstStyle/>
                    <a:p>
                      <a:pPr marL="0" marR="0" algn="ctr">
                        <a:lnSpc>
                          <a:spcPct val="115000"/>
                        </a:lnSpc>
                        <a:spcBef>
                          <a:spcPts val="0"/>
                        </a:spcBef>
                        <a:spcAft>
                          <a:spcPts val="0"/>
                        </a:spcAft>
                      </a:pPr>
                      <a:r>
                        <a:rPr lang="en-US" sz="1900">
                          <a:latin typeface="Times New Roman" pitchFamily="18" charset="0"/>
                          <a:ea typeface="Times New Roman"/>
                          <a:cs typeface="Times New Roman" pitchFamily="18" charset="0"/>
                        </a:rPr>
                        <a:t>72.1</a:t>
                      </a:r>
                    </a:p>
                  </a:txBody>
                  <a:tcPr marL="68580" marR="68580" marT="0" marB="0" anchor="b"/>
                </a:tc>
                <a:tc>
                  <a:txBody>
                    <a:bodyPr/>
                    <a:lstStyle/>
                    <a:p>
                      <a:pPr marL="0" marR="0" algn="ctr">
                        <a:lnSpc>
                          <a:spcPct val="115000"/>
                        </a:lnSpc>
                        <a:spcBef>
                          <a:spcPts val="0"/>
                        </a:spcBef>
                        <a:spcAft>
                          <a:spcPts val="0"/>
                        </a:spcAft>
                      </a:pPr>
                      <a:r>
                        <a:rPr lang="en-US" sz="1900">
                          <a:latin typeface="Times New Roman" pitchFamily="18" charset="0"/>
                          <a:ea typeface="Times New Roman"/>
                          <a:cs typeface="Times New Roman" pitchFamily="18" charset="0"/>
                        </a:rPr>
                        <a:t>72.1</a:t>
                      </a:r>
                    </a:p>
                  </a:txBody>
                  <a:tcPr marL="68580" marR="68580" marT="0" marB="0" anchor="b"/>
                </a:tc>
                <a:tc>
                  <a:txBody>
                    <a:bodyPr/>
                    <a:lstStyle/>
                    <a:p>
                      <a:pPr marL="0" marR="0" algn="ctr">
                        <a:lnSpc>
                          <a:spcPct val="115000"/>
                        </a:lnSpc>
                        <a:spcBef>
                          <a:spcPts val="0"/>
                        </a:spcBef>
                        <a:spcAft>
                          <a:spcPts val="0"/>
                        </a:spcAft>
                      </a:pPr>
                      <a:r>
                        <a:rPr lang="en-US" sz="1900" dirty="0">
                          <a:latin typeface="Times New Roman" pitchFamily="18" charset="0"/>
                          <a:ea typeface="Times New Roman"/>
                          <a:cs typeface="Times New Roman" pitchFamily="18" charset="0"/>
                        </a:rPr>
                        <a:t>72.10</a:t>
                      </a:r>
                    </a:p>
                  </a:txBody>
                  <a:tcPr marL="68580" marR="68580" marT="0" marB="0" anchor="b"/>
                </a:tc>
                <a:tc>
                  <a:txBody>
                    <a:bodyPr/>
                    <a:lstStyle/>
                    <a:p>
                      <a:pPr marL="0" marR="0" algn="ctr">
                        <a:lnSpc>
                          <a:spcPct val="115000"/>
                        </a:lnSpc>
                        <a:spcBef>
                          <a:spcPts val="0"/>
                        </a:spcBef>
                        <a:spcAft>
                          <a:spcPts val="0"/>
                        </a:spcAft>
                      </a:pPr>
                      <a:r>
                        <a:rPr lang="en-US" sz="1900">
                          <a:latin typeface="Times New Roman" pitchFamily="18" charset="0"/>
                          <a:ea typeface="Times New Roman"/>
                          <a:cs typeface="Times New Roman" pitchFamily="18" charset="0"/>
                        </a:rPr>
                        <a:t>100%</a:t>
                      </a:r>
                    </a:p>
                  </a:txBody>
                  <a:tcPr marL="68580" marR="68580" marT="0" marB="0" anchor="b"/>
                </a:tc>
              </a:tr>
              <a:tr h="304800">
                <a:tc>
                  <a:txBody>
                    <a:bodyPr/>
                    <a:lstStyle/>
                    <a:p>
                      <a:pPr marL="0" marR="0" algn="ctr">
                        <a:lnSpc>
                          <a:spcPct val="115000"/>
                        </a:lnSpc>
                        <a:spcBef>
                          <a:spcPts val="0"/>
                        </a:spcBef>
                        <a:spcAft>
                          <a:spcPts val="0"/>
                        </a:spcAft>
                      </a:pPr>
                      <a:r>
                        <a:rPr lang="en-US" sz="1900">
                          <a:latin typeface="Times New Roman" pitchFamily="18" charset="0"/>
                          <a:cs typeface="Times New Roman" pitchFamily="18" charset="0"/>
                        </a:rPr>
                        <a:t>5</a:t>
                      </a:r>
                      <a:endParaRPr lang="en-US" sz="1900">
                        <a:latin typeface="Times New Roman" pitchFamily="18" charset="0"/>
                        <a:ea typeface="Calibri"/>
                        <a:cs typeface="Times New Roman" pitchFamily="18" charset="0"/>
                      </a:endParaRPr>
                    </a:p>
                  </a:txBody>
                  <a:tcPr marL="68168" marR="68168" marT="0" marB="0" anchor="b"/>
                </a:tc>
                <a:tc>
                  <a:txBody>
                    <a:bodyPr/>
                    <a:lstStyle/>
                    <a:p>
                      <a:pPr marL="0" marR="0">
                        <a:lnSpc>
                          <a:spcPct val="115000"/>
                        </a:lnSpc>
                        <a:spcBef>
                          <a:spcPts val="0"/>
                        </a:spcBef>
                        <a:spcAft>
                          <a:spcPts val="0"/>
                        </a:spcAft>
                      </a:pPr>
                      <a:r>
                        <a:rPr lang="en-US" sz="1900">
                          <a:latin typeface="Times New Roman" pitchFamily="18" charset="0"/>
                          <a:cs typeface="Times New Roman" pitchFamily="18" charset="0"/>
                        </a:rPr>
                        <a:t>MME</a:t>
                      </a:r>
                      <a:endParaRPr lang="en-US" sz="1900">
                        <a:latin typeface="Times New Roman" pitchFamily="18" charset="0"/>
                        <a:ea typeface="Calibri"/>
                        <a:cs typeface="Times New Roman" pitchFamily="18" charset="0"/>
                      </a:endParaRPr>
                    </a:p>
                  </a:txBody>
                  <a:tcPr marL="68168" marR="68168" marT="0" marB="0" anchor="ctr"/>
                </a:tc>
                <a:tc>
                  <a:txBody>
                    <a:bodyPr/>
                    <a:lstStyle/>
                    <a:p>
                      <a:pPr marL="0" marR="0" algn="ctr">
                        <a:lnSpc>
                          <a:spcPct val="115000"/>
                        </a:lnSpc>
                        <a:spcBef>
                          <a:spcPts val="0"/>
                        </a:spcBef>
                        <a:spcAft>
                          <a:spcPts val="0"/>
                        </a:spcAft>
                      </a:pPr>
                      <a:r>
                        <a:rPr lang="en-US" sz="1900">
                          <a:latin typeface="Times New Roman" pitchFamily="18" charset="0"/>
                          <a:ea typeface="Times New Roman"/>
                          <a:cs typeface="Times New Roman" pitchFamily="18" charset="0"/>
                        </a:rPr>
                        <a:t>6.9</a:t>
                      </a:r>
                    </a:p>
                  </a:txBody>
                  <a:tcPr marL="68580" marR="68580" marT="0" marB="0" anchor="b"/>
                </a:tc>
                <a:tc>
                  <a:txBody>
                    <a:bodyPr/>
                    <a:lstStyle/>
                    <a:p>
                      <a:pPr marL="0" marR="0" algn="ctr">
                        <a:lnSpc>
                          <a:spcPct val="115000"/>
                        </a:lnSpc>
                        <a:spcBef>
                          <a:spcPts val="0"/>
                        </a:spcBef>
                        <a:spcAft>
                          <a:spcPts val="0"/>
                        </a:spcAft>
                      </a:pPr>
                      <a:r>
                        <a:rPr lang="en-US" sz="1900">
                          <a:latin typeface="Times New Roman" pitchFamily="18" charset="0"/>
                          <a:ea typeface="Times New Roman"/>
                          <a:cs typeface="Times New Roman" pitchFamily="18" charset="0"/>
                        </a:rPr>
                        <a:t>6.86</a:t>
                      </a:r>
                    </a:p>
                  </a:txBody>
                  <a:tcPr marL="68580" marR="68580" marT="0" marB="0" anchor="b"/>
                </a:tc>
                <a:tc>
                  <a:txBody>
                    <a:bodyPr/>
                    <a:lstStyle/>
                    <a:p>
                      <a:pPr marL="0" marR="0" algn="ctr">
                        <a:lnSpc>
                          <a:spcPct val="115000"/>
                        </a:lnSpc>
                        <a:spcBef>
                          <a:spcPts val="0"/>
                        </a:spcBef>
                        <a:spcAft>
                          <a:spcPts val="0"/>
                        </a:spcAft>
                      </a:pPr>
                      <a:r>
                        <a:rPr lang="en-US" sz="1900" dirty="0">
                          <a:latin typeface="Times New Roman" pitchFamily="18" charset="0"/>
                          <a:ea typeface="Times New Roman"/>
                          <a:cs typeface="Times New Roman" pitchFamily="18" charset="0"/>
                        </a:rPr>
                        <a:t>6.82</a:t>
                      </a:r>
                    </a:p>
                  </a:txBody>
                  <a:tcPr marL="68580" marR="68580" marT="0" marB="0" anchor="b"/>
                </a:tc>
                <a:tc>
                  <a:txBody>
                    <a:bodyPr/>
                    <a:lstStyle/>
                    <a:p>
                      <a:pPr marL="0" marR="0" algn="ctr">
                        <a:lnSpc>
                          <a:spcPct val="115000"/>
                        </a:lnSpc>
                        <a:spcBef>
                          <a:spcPts val="0"/>
                        </a:spcBef>
                        <a:spcAft>
                          <a:spcPts val="0"/>
                        </a:spcAft>
                      </a:pPr>
                      <a:r>
                        <a:rPr lang="en-US" sz="1900">
                          <a:latin typeface="Times New Roman" pitchFamily="18" charset="0"/>
                          <a:ea typeface="Times New Roman"/>
                          <a:cs typeface="Times New Roman" pitchFamily="18" charset="0"/>
                        </a:rPr>
                        <a:t>99.4%</a:t>
                      </a:r>
                    </a:p>
                  </a:txBody>
                  <a:tcPr marL="68580" marR="68580" marT="0" marB="0" anchor="b"/>
                </a:tc>
              </a:tr>
              <a:tr h="209049">
                <a:tc gridSpan="2">
                  <a:txBody>
                    <a:bodyPr/>
                    <a:lstStyle/>
                    <a:p>
                      <a:pPr marL="0" marR="0" algn="ctr">
                        <a:lnSpc>
                          <a:spcPct val="115000"/>
                        </a:lnSpc>
                        <a:spcBef>
                          <a:spcPts val="0"/>
                        </a:spcBef>
                        <a:spcAft>
                          <a:spcPts val="0"/>
                        </a:spcAft>
                      </a:pPr>
                      <a:r>
                        <a:rPr lang="en-US" sz="1900" dirty="0">
                          <a:latin typeface="Times New Roman" pitchFamily="18" charset="0"/>
                          <a:cs typeface="Times New Roman" pitchFamily="18" charset="0"/>
                        </a:rPr>
                        <a:t>Total</a:t>
                      </a:r>
                      <a:endParaRPr lang="en-US" sz="1900" dirty="0">
                        <a:latin typeface="Times New Roman" pitchFamily="18" charset="0"/>
                        <a:ea typeface="Calibri"/>
                        <a:cs typeface="Times New Roman" pitchFamily="18" charset="0"/>
                      </a:endParaRPr>
                    </a:p>
                  </a:txBody>
                  <a:tcPr marL="68168" marR="68168" marT="0" marB="0" anchor="b"/>
                </a:tc>
                <a:tc hMerge="1">
                  <a:txBody>
                    <a:bodyPr/>
                    <a:lstStyle/>
                    <a:p>
                      <a:endParaRPr lang="en-US"/>
                    </a:p>
                  </a:txBody>
                  <a:tcPr/>
                </a:tc>
                <a:tc>
                  <a:txBody>
                    <a:bodyPr/>
                    <a:lstStyle/>
                    <a:p>
                      <a:pPr marL="0" marR="0" algn="ctr">
                        <a:lnSpc>
                          <a:spcPct val="115000"/>
                        </a:lnSpc>
                        <a:spcBef>
                          <a:spcPts val="0"/>
                        </a:spcBef>
                        <a:spcAft>
                          <a:spcPts val="0"/>
                        </a:spcAft>
                      </a:pPr>
                      <a:r>
                        <a:rPr lang="en-US" sz="1900" b="1">
                          <a:latin typeface="Times New Roman" pitchFamily="18" charset="0"/>
                          <a:ea typeface="Times New Roman"/>
                          <a:cs typeface="Times New Roman" pitchFamily="18" charset="0"/>
                        </a:rPr>
                        <a:t>389.99</a:t>
                      </a:r>
                      <a:endParaRPr lang="en-US" sz="1900">
                        <a:latin typeface="Times New Roman" pitchFamily="18" charset="0"/>
                        <a:ea typeface="Times New Roman"/>
                        <a:cs typeface="Times New Roman" pitchFamily="18" charset="0"/>
                      </a:endParaRPr>
                    </a:p>
                  </a:txBody>
                  <a:tcPr marL="68580" marR="68580" marT="0" marB="0" anchor="b"/>
                </a:tc>
                <a:tc>
                  <a:txBody>
                    <a:bodyPr/>
                    <a:lstStyle/>
                    <a:p>
                      <a:pPr marL="0" marR="0" algn="ctr">
                        <a:lnSpc>
                          <a:spcPct val="115000"/>
                        </a:lnSpc>
                        <a:spcBef>
                          <a:spcPts val="0"/>
                        </a:spcBef>
                        <a:spcAft>
                          <a:spcPts val="0"/>
                        </a:spcAft>
                      </a:pPr>
                      <a:r>
                        <a:rPr lang="en-US" sz="1900" b="1">
                          <a:latin typeface="Times New Roman" pitchFamily="18" charset="0"/>
                          <a:ea typeface="Times New Roman"/>
                          <a:cs typeface="Times New Roman" pitchFamily="18" charset="0"/>
                        </a:rPr>
                        <a:t>388.65</a:t>
                      </a:r>
                      <a:endParaRPr lang="en-US" sz="1900">
                        <a:latin typeface="Times New Roman" pitchFamily="18" charset="0"/>
                        <a:ea typeface="Times New Roman"/>
                        <a:cs typeface="Times New Roman" pitchFamily="18" charset="0"/>
                      </a:endParaRPr>
                    </a:p>
                  </a:txBody>
                  <a:tcPr marL="68580" marR="68580" marT="0" marB="0" anchor="b"/>
                </a:tc>
                <a:tc>
                  <a:txBody>
                    <a:bodyPr/>
                    <a:lstStyle/>
                    <a:p>
                      <a:pPr marL="0" marR="0" algn="ctr">
                        <a:lnSpc>
                          <a:spcPct val="115000"/>
                        </a:lnSpc>
                        <a:spcBef>
                          <a:spcPts val="0"/>
                        </a:spcBef>
                        <a:spcAft>
                          <a:spcPts val="0"/>
                        </a:spcAft>
                      </a:pPr>
                      <a:r>
                        <a:rPr lang="en-US" sz="1900" b="1" dirty="0">
                          <a:latin typeface="Times New Roman" pitchFamily="18" charset="0"/>
                          <a:ea typeface="Times New Roman"/>
                          <a:cs typeface="Times New Roman" pitchFamily="18" charset="0"/>
                        </a:rPr>
                        <a:t>373.82</a:t>
                      </a:r>
                      <a:endParaRPr lang="en-US" sz="1900" dirty="0">
                        <a:latin typeface="Times New Roman" pitchFamily="18" charset="0"/>
                        <a:ea typeface="Times New Roman"/>
                        <a:cs typeface="Times New Roman" pitchFamily="18" charset="0"/>
                      </a:endParaRPr>
                    </a:p>
                  </a:txBody>
                  <a:tcPr marL="68580" marR="68580" marT="0" marB="0" anchor="b"/>
                </a:tc>
                <a:tc>
                  <a:txBody>
                    <a:bodyPr/>
                    <a:lstStyle/>
                    <a:p>
                      <a:pPr marL="0" marR="0" algn="ctr">
                        <a:lnSpc>
                          <a:spcPct val="115000"/>
                        </a:lnSpc>
                        <a:spcBef>
                          <a:spcPts val="0"/>
                        </a:spcBef>
                        <a:spcAft>
                          <a:spcPts val="0"/>
                        </a:spcAft>
                      </a:pPr>
                      <a:r>
                        <a:rPr lang="en-US" sz="1900" b="1" dirty="0">
                          <a:latin typeface="Times New Roman" pitchFamily="18" charset="0"/>
                          <a:ea typeface="Times New Roman"/>
                          <a:cs typeface="Times New Roman" pitchFamily="18" charset="0"/>
                        </a:rPr>
                        <a:t>96.2%</a:t>
                      </a:r>
                      <a:endParaRPr lang="en-US" sz="1900" dirty="0">
                        <a:latin typeface="Times New Roman" pitchFamily="18" charset="0"/>
                        <a:ea typeface="Times New Roman"/>
                        <a:cs typeface="Times New Roman" pitchFamily="18" charset="0"/>
                      </a:endParaRPr>
                    </a:p>
                  </a:txBody>
                  <a:tcPr marL="68580" marR="68580" marT="0" marB="0" anchor="b"/>
                </a:tc>
              </a:tr>
            </a:tbl>
          </a:graphicData>
        </a:graphic>
      </p:graphicFrame>
      <p:graphicFrame>
        <p:nvGraphicFramePr>
          <p:cNvPr id="7" name="Table 6"/>
          <p:cNvGraphicFramePr>
            <a:graphicFrameLocks noGrp="1"/>
          </p:cNvGraphicFramePr>
          <p:nvPr/>
        </p:nvGraphicFramePr>
        <p:xfrm>
          <a:off x="304800" y="4953000"/>
          <a:ext cx="8458200" cy="1331976"/>
        </p:xfrm>
        <a:graphic>
          <a:graphicData uri="http://schemas.openxmlformats.org/drawingml/2006/table">
            <a:tbl>
              <a:tblPr>
                <a:tableStyleId>{08FB837D-C827-4EFA-A057-4D05807E0F7C}</a:tableStyleId>
              </a:tblPr>
              <a:tblGrid>
                <a:gridCol w="912300"/>
                <a:gridCol w="3354900"/>
                <a:gridCol w="2209800"/>
                <a:gridCol w="1981200"/>
              </a:tblGrid>
              <a:tr h="218943">
                <a:tc rowSpan="2">
                  <a:txBody>
                    <a:bodyPr/>
                    <a:lstStyle/>
                    <a:p>
                      <a:pPr marL="0" marR="0" algn="ctr">
                        <a:lnSpc>
                          <a:spcPct val="115000"/>
                        </a:lnSpc>
                        <a:spcBef>
                          <a:spcPts val="0"/>
                        </a:spcBef>
                        <a:spcAft>
                          <a:spcPts val="0"/>
                        </a:spcAft>
                      </a:pPr>
                      <a:r>
                        <a:rPr lang="en-US" sz="1900" b="1" dirty="0" smtClean="0">
                          <a:latin typeface="Times New Roman" pitchFamily="18" charset="0"/>
                          <a:cs typeface="Times New Roman" pitchFamily="18" charset="0"/>
                        </a:rPr>
                        <a:t>UT Fund</a:t>
                      </a:r>
                      <a:endParaRPr lang="en-US" sz="1900" b="1" dirty="0">
                        <a:latin typeface="Times New Roman" pitchFamily="18" charset="0"/>
                        <a:ea typeface="Times New Roman"/>
                        <a:cs typeface="Times New Roman" pitchFamily="18" charset="0"/>
                      </a:endParaRPr>
                    </a:p>
                  </a:txBody>
                  <a:tcPr marL="65903" marR="65903" marT="0" marB="0">
                    <a:solidFill>
                      <a:schemeClr val="accent6">
                        <a:lumMod val="75000"/>
                      </a:schemeClr>
                    </a:solidFill>
                  </a:tcPr>
                </a:tc>
                <a:tc>
                  <a:txBody>
                    <a:bodyPr/>
                    <a:lstStyle/>
                    <a:p>
                      <a:pPr marL="0" marR="0" algn="ctr">
                        <a:lnSpc>
                          <a:spcPct val="115000"/>
                        </a:lnSpc>
                        <a:spcBef>
                          <a:spcPts val="0"/>
                        </a:spcBef>
                        <a:spcAft>
                          <a:spcPts val="0"/>
                        </a:spcAft>
                      </a:pPr>
                      <a:r>
                        <a:rPr lang="en-US" sz="1900" b="1" dirty="0" smtClean="0">
                          <a:latin typeface="Times New Roman" pitchFamily="18" charset="0"/>
                          <a:cs typeface="Times New Roman" pitchFamily="18" charset="0"/>
                        </a:rPr>
                        <a:t>Fund Allocated for</a:t>
                      </a:r>
                      <a:r>
                        <a:rPr lang="en-US" sz="1900" b="1" baseline="0" dirty="0" smtClean="0">
                          <a:latin typeface="Times New Roman" pitchFamily="18" charset="0"/>
                          <a:cs typeface="Times New Roman" pitchFamily="18" charset="0"/>
                        </a:rPr>
                        <a:t> MDM including UTs Scheme of supplementary nutrition</a:t>
                      </a:r>
                      <a:endParaRPr lang="en-US" sz="1900" b="1" dirty="0" smtClean="0">
                        <a:latin typeface="Times New Roman" pitchFamily="18" charset="0"/>
                        <a:cs typeface="Times New Roman" pitchFamily="18" charset="0"/>
                      </a:endParaRPr>
                    </a:p>
                  </a:txBody>
                  <a:tcPr marL="65903" marR="65903" marT="0" marB="0">
                    <a:solidFill>
                      <a:schemeClr val="accent6">
                        <a:lumMod val="75000"/>
                      </a:schemeClr>
                    </a:solidFill>
                  </a:tcPr>
                </a:tc>
                <a:tc>
                  <a:txBody>
                    <a:bodyPr/>
                    <a:lstStyle/>
                    <a:p>
                      <a:pPr marL="0" marR="0" algn="ctr">
                        <a:lnSpc>
                          <a:spcPct val="115000"/>
                        </a:lnSpc>
                        <a:spcBef>
                          <a:spcPts val="0"/>
                        </a:spcBef>
                        <a:spcAft>
                          <a:spcPts val="0"/>
                        </a:spcAft>
                      </a:pPr>
                      <a:r>
                        <a:rPr lang="en-US" sz="1900" b="1" dirty="0" smtClean="0">
                          <a:latin typeface="Times New Roman" pitchFamily="18" charset="0"/>
                          <a:cs typeface="Times New Roman" pitchFamily="18" charset="0"/>
                        </a:rPr>
                        <a:t>Expenditure till 31/03/2018</a:t>
                      </a:r>
                      <a:endParaRPr lang="en-US" sz="1900" b="1" dirty="0">
                        <a:latin typeface="Times New Roman" pitchFamily="18" charset="0"/>
                        <a:ea typeface="Times New Roman"/>
                        <a:cs typeface="Times New Roman" pitchFamily="18" charset="0"/>
                      </a:endParaRPr>
                    </a:p>
                  </a:txBody>
                  <a:tcPr marL="65903" marR="65903" marT="0" marB="0">
                    <a:solidFill>
                      <a:schemeClr val="accent6">
                        <a:lumMod val="75000"/>
                      </a:schemeClr>
                    </a:solidFill>
                  </a:tcPr>
                </a:tc>
                <a:tc>
                  <a:txBody>
                    <a:bodyPr/>
                    <a:lstStyle/>
                    <a:p>
                      <a:pPr marL="0" marR="0" algn="ctr">
                        <a:lnSpc>
                          <a:spcPct val="115000"/>
                        </a:lnSpc>
                        <a:spcBef>
                          <a:spcPts val="0"/>
                        </a:spcBef>
                        <a:spcAft>
                          <a:spcPts val="0"/>
                        </a:spcAft>
                      </a:pPr>
                      <a:r>
                        <a:rPr lang="en-US" sz="1900" b="1" dirty="0" smtClean="0">
                          <a:latin typeface="Times New Roman" pitchFamily="18" charset="0"/>
                          <a:cs typeface="Times New Roman" pitchFamily="18" charset="0"/>
                        </a:rPr>
                        <a:t>% </a:t>
                      </a:r>
                      <a:endParaRPr lang="en-US" sz="1900" b="1" dirty="0">
                        <a:latin typeface="Times New Roman" pitchFamily="18" charset="0"/>
                        <a:ea typeface="Times New Roman"/>
                        <a:cs typeface="Times New Roman" pitchFamily="18" charset="0"/>
                      </a:endParaRPr>
                    </a:p>
                  </a:txBody>
                  <a:tcPr marL="65903" marR="65903" marT="0" marB="0">
                    <a:solidFill>
                      <a:schemeClr val="accent6">
                        <a:lumMod val="75000"/>
                      </a:schemeClr>
                    </a:solidFill>
                  </a:tcPr>
                </a:tc>
              </a:tr>
              <a:tr h="218943">
                <a:tc vMerge="1">
                  <a:txBody>
                    <a:bodyPr/>
                    <a:lstStyle/>
                    <a:p>
                      <a:pPr marL="0" marR="0">
                        <a:lnSpc>
                          <a:spcPct val="115000"/>
                        </a:lnSpc>
                        <a:spcBef>
                          <a:spcPts val="0"/>
                        </a:spcBef>
                        <a:spcAft>
                          <a:spcPts val="0"/>
                        </a:spcAft>
                      </a:pPr>
                      <a:endParaRPr lang="en-US" sz="1800" dirty="0">
                        <a:latin typeface="Times New Roman" pitchFamily="18" charset="0"/>
                        <a:ea typeface="Times New Roman"/>
                        <a:cs typeface="Times New Roman" pitchFamily="18" charset="0"/>
                      </a:endParaRPr>
                    </a:p>
                  </a:txBody>
                  <a:tcPr marL="65903" marR="659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900" dirty="0" smtClean="0">
                          <a:latin typeface="Times New Roman" pitchFamily="18" charset="0"/>
                          <a:ea typeface="Times New Roman"/>
                          <a:cs typeface="Times New Roman" pitchFamily="18" charset="0"/>
                        </a:rPr>
                        <a:t>745.00</a:t>
                      </a:r>
                      <a:endParaRPr lang="en-US" sz="1900" dirty="0">
                        <a:latin typeface="Times New Roman" pitchFamily="18" charset="0"/>
                        <a:ea typeface="Times New Roman"/>
                        <a:cs typeface="Times New Roman" pitchFamily="18" charset="0"/>
                      </a:endParaRPr>
                    </a:p>
                  </a:txBody>
                  <a:tcPr marL="65903" marR="65903" marT="0" marB="0"/>
                </a:tc>
                <a:tc>
                  <a:txBody>
                    <a:bodyPr/>
                    <a:lstStyle/>
                    <a:p>
                      <a:pPr marL="0" marR="0" algn="ctr">
                        <a:lnSpc>
                          <a:spcPct val="115000"/>
                        </a:lnSpc>
                        <a:spcBef>
                          <a:spcPts val="0"/>
                        </a:spcBef>
                        <a:spcAft>
                          <a:spcPts val="0"/>
                        </a:spcAft>
                      </a:pPr>
                      <a:r>
                        <a:rPr lang="en-US" sz="1900" dirty="0" smtClean="0">
                          <a:latin typeface="Times New Roman" pitchFamily="18" charset="0"/>
                          <a:ea typeface="Times New Roman"/>
                          <a:cs typeface="Times New Roman" pitchFamily="18" charset="0"/>
                        </a:rPr>
                        <a:t>742.45</a:t>
                      </a:r>
                      <a:endParaRPr lang="en-US" sz="1900" dirty="0">
                        <a:latin typeface="Times New Roman" pitchFamily="18" charset="0"/>
                        <a:ea typeface="Times New Roman"/>
                        <a:cs typeface="Times New Roman" pitchFamily="18" charset="0"/>
                      </a:endParaRPr>
                    </a:p>
                  </a:txBody>
                  <a:tcPr marL="65903" marR="65903" marT="0" marB="0"/>
                </a:tc>
                <a:tc>
                  <a:txBody>
                    <a:bodyPr/>
                    <a:lstStyle/>
                    <a:p>
                      <a:pPr marL="0" marR="0" algn="ctr">
                        <a:lnSpc>
                          <a:spcPct val="115000"/>
                        </a:lnSpc>
                        <a:spcBef>
                          <a:spcPts val="0"/>
                        </a:spcBef>
                        <a:spcAft>
                          <a:spcPts val="0"/>
                        </a:spcAft>
                      </a:pPr>
                      <a:r>
                        <a:rPr lang="en-US" sz="1900" b="1" dirty="0" smtClean="0">
                          <a:latin typeface="Times New Roman" pitchFamily="18" charset="0"/>
                          <a:ea typeface="Times New Roman"/>
                          <a:cs typeface="Times New Roman" pitchFamily="18" charset="0"/>
                        </a:rPr>
                        <a:t>99.65%</a:t>
                      </a:r>
                      <a:endParaRPr lang="en-US" sz="1900" b="1" dirty="0">
                        <a:latin typeface="Times New Roman" pitchFamily="18" charset="0"/>
                        <a:ea typeface="Times New Roman"/>
                        <a:cs typeface="Times New Roman" pitchFamily="18" charset="0"/>
                      </a:endParaRPr>
                    </a:p>
                  </a:txBody>
                  <a:tcPr marL="65903" marR="65903" marT="0" marB="0"/>
                </a:tc>
              </a:tr>
            </a:tbl>
          </a:graphicData>
        </a:graphic>
      </p:graphicFrame>
      <p:sp>
        <p:nvSpPr>
          <p:cNvPr id="8" name="Rectangle 1"/>
          <p:cNvSpPr>
            <a:spLocks noChangeArrowheads="1"/>
          </p:cNvSpPr>
          <p:nvPr/>
        </p:nvSpPr>
        <p:spPr bwMode="auto">
          <a:xfrm>
            <a:off x="228600" y="4416970"/>
            <a:ext cx="135665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UT Fund:-</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TextBox 8"/>
          <p:cNvSpPr txBox="1"/>
          <p:nvPr/>
        </p:nvSpPr>
        <p:spPr>
          <a:xfrm>
            <a:off x="7391400" y="838200"/>
            <a:ext cx="1447800" cy="369332"/>
          </a:xfrm>
          <a:prstGeom prst="rect">
            <a:avLst/>
          </a:prstGeom>
          <a:noFill/>
        </p:spPr>
        <p:txBody>
          <a:bodyPr wrap="square" rtlCol="0">
            <a:spAutoFit/>
          </a:bodyPr>
          <a:lstStyle/>
          <a:p>
            <a:r>
              <a:rPr lang="en-US" b="1" i="1" dirty="0" smtClean="0">
                <a:latin typeface="Times New Roman" pitchFamily="18" charset="0"/>
                <a:cs typeface="Times New Roman" pitchFamily="18" charset="0"/>
              </a:rPr>
              <a:t>(in </a:t>
            </a:r>
            <a:r>
              <a:rPr lang="en-US" b="1" i="1" dirty="0" err="1" smtClean="0">
                <a:latin typeface="Times New Roman" pitchFamily="18" charset="0"/>
                <a:cs typeface="Times New Roman" pitchFamily="18" charset="0"/>
              </a:rPr>
              <a:t>Lakhs</a:t>
            </a:r>
            <a:r>
              <a:rPr lang="en-US" b="1" i="1" dirty="0" smtClean="0">
                <a:latin typeface="Times New Roman" pitchFamily="18" charset="0"/>
                <a:cs typeface="Times New Roman" pitchFamily="18" charset="0"/>
              </a:rPr>
              <a:t>)</a:t>
            </a:r>
            <a:endParaRPr lang="en-US" b="1" i="1" dirty="0">
              <a:latin typeface="Times New Roman" pitchFamily="18" charset="0"/>
              <a:cs typeface="Times New Roman" pitchFamily="18" charset="0"/>
            </a:endParaRPr>
          </a:p>
        </p:txBody>
      </p:sp>
      <p:sp>
        <p:nvSpPr>
          <p:cNvPr id="11" name="TextBox 10"/>
          <p:cNvSpPr txBox="1"/>
          <p:nvPr/>
        </p:nvSpPr>
        <p:spPr>
          <a:xfrm>
            <a:off x="7315200" y="4572000"/>
            <a:ext cx="1447800" cy="369332"/>
          </a:xfrm>
          <a:prstGeom prst="rect">
            <a:avLst/>
          </a:prstGeom>
          <a:noFill/>
        </p:spPr>
        <p:txBody>
          <a:bodyPr wrap="square" rtlCol="0">
            <a:spAutoFit/>
          </a:bodyPr>
          <a:lstStyle/>
          <a:p>
            <a:r>
              <a:rPr lang="en-US" b="1" i="1" dirty="0" smtClean="0">
                <a:latin typeface="Times New Roman" pitchFamily="18" charset="0"/>
                <a:cs typeface="Times New Roman" pitchFamily="18" charset="0"/>
              </a:rPr>
              <a:t>(in </a:t>
            </a:r>
            <a:r>
              <a:rPr lang="en-US" b="1" i="1" dirty="0" err="1" smtClean="0">
                <a:latin typeface="Times New Roman" pitchFamily="18" charset="0"/>
                <a:cs typeface="Times New Roman" pitchFamily="18" charset="0"/>
              </a:rPr>
              <a:t>Lakhs</a:t>
            </a:r>
            <a:r>
              <a:rPr lang="en-US" b="1" i="1" dirty="0" smtClean="0">
                <a:latin typeface="Times New Roman" pitchFamily="18" charset="0"/>
                <a:cs typeface="Times New Roman" pitchFamily="18" charset="0"/>
              </a:rPr>
              <a:t>)</a:t>
            </a:r>
            <a:endParaRPr lang="en-US"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3"/>
          <p:cNvSpPr txBox="1">
            <a:spLocks noChangeArrowheads="1"/>
          </p:cNvSpPr>
          <p:nvPr/>
        </p:nvSpPr>
        <p:spPr bwMode="auto">
          <a:xfrm>
            <a:off x="1600200" y="381000"/>
            <a:ext cx="5791200" cy="369332"/>
          </a:xfrm>
          <a:prstGeom prst="rect">
            <a:avLst/>
          </a:prstGeom>
          <a:solidFill>
            <a:srgbClr val="003366"/>
          </a:solidFill>
          <a:ln w="9525">
            <a:noFill/>
            <a:miter lim="800000"/>
            <a:headEnd/>
            <a:tailEnd/>
          </a:ln>
        </p:spPr>
        <p:txBody>
          <a:bodyPr wrap="square">
            <a:spAutoFit/>
          </a:bodyPr>
          <a:lstStyle/>
          <a:p>
            <a:pPr algn="ctr"/>
            <a:r>
              <a:rPr lang="en-US" b="1" dirty="0" smtClean="0">
                <a:solidFill>
                  <a:schemeClr val="bg1"/>
                </a:solidFill>
              </a:rPr>
              <a:t>Status of construction of Kitchen cum Stores</a:t>
            </a:r>
            <a:endParaRPr lang="en-US" b="1" dirty="0">
              <a:solidFill>
                <a:schemeClr val="bg1"/>
              </a:solidFill>
            </a:endParaRPr>
          </a:p>
        </p:txBody>
      </p:sp>
      <p:graphicFrame>
        <p:nvGraphicFramePr>
          <p:cNvPr id="8" name="Table 7"/>
          <p:cNvGraphicFramePr>
            <a:graphicFrameLocks noGrp="1"/>
          </p:cNvGraphicFramePr>
          <p:nvPr/>
        </p:nvGraphicFramePr>
        <p:xfrm>
          <a:off x="914400" y="1066800"/>
          <a:ext cx="7444550" cy="975360"/>
        </p:xfrm>
        <a:graphic>
          <a:graphicData uri="http://schemas.openxmlformats.org/drawingml/2006/table">
            <a:tbl>
              <a:tblPr firstRow="1" bandRow="1">
                <a:tableStyleId>{1E171933-4619-4E11-9A3F-F7608DF75F80}</a:tableStyleId>
              </a:tblPr>
              <a:tblGrid>
                <a:gridCol w="3733800"/>
                <a:gridCol w="1556091"/>
                <a:gridCol w="2154659"/>
              </a:tblGrid>
              <a:tr h="579120">
                <a:tc>
                  <a:txBody>
                    <a:bodyPr/>
                    <a:lstStyle/>
                    <a:p>
                      <a:pPr algn="ctr"/>
                      <a:r>
                        <a:rPr lang="en-US" sz="1600" dirty="0" smtClean="0">
                          <a:latin typeface="Times New Roman" pitchFamily="18" charset="0"/>
                          <a:cs typeface="Times New Roman" pitchFamily="18" charset="0"/>
                        </a:rPr>
                        <a:t>No.</a:t>
                      </a:r>
                      <a:r>
                        <a:rPr lang="en-US" sz="1600" baseline="0" dirty="0" smtClean="0">
                          <a:latin typeface="Times New Roman" pitchFamily="18" charset="0"/>
                          <a:cs typeface="Times New Roman" pitchFamily="18" charset="0"/>
                        </a:rPr>
                        <a:t> of </a:t>
                      </a:r>
                      <a:r>
                        <a:rPr lang="en-US" sz="1600" dirty="0" smtClean="0">
                          <a:latin typeface="Times New Roman" pitchFamily="18" charset="0"/>
                          <a:cs typeface="Times New Roman" pitchFamily="18" charset="0"/>
                        </a:rPr>
                        <a:t>Kitchen</a:t>
                      </a:r>
                      <a:r>
                        <a:rPr lang="en-US" sz="1600" baseline="0" dirty="0" smtClean="0">
                          <a:latin typeface="Times New Roman" pitchFamily="18" charset="0"/>
                          <a:cs typeface="Times New Roman" pitchFamily="18" charset="0"/>
                        </a:rPr>
                        <a:t> Cum Stores sanctioned by MHRD</a:t>
                      </a:r>
                      <a:endParaRPr lang="en-US"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Times New Roman" pitchFamily="18" charset="0"/>
                          <a:cs typeface="Times New Roman" pitchFamily="18" charset="0"/>
                        </a:rPr>
                        <a:t>Constructed</a:t>
                      </a:r>
                      <a:endParaRPr lang="en-US"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smtClean="0">
                          <a:latin typeface="Times New Roman" pitchFamily="18" charset="0"/>
                          <a:cs typeface="Times New Roman" pitchFamily="18" charset="0"/>
                        </a:rPr>
                        <a:t>In progress</a:t>
                      </a:r>
                      <a:endParaRPr lang="en-US" sz="1600" b="1"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sz="2000" dirty="0" smtClean="0">
                          <a:latin typeface="Times New Roman" pitchFamily="18" charset="0"/>
                          <a:cs typeface="Times New Roman" pitchFamily="18" charset="0"/>
                        </a:rPr>
                        <a:t>251 Units</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Times New Roman" pitchFamily="18" charset="0"/>
                          <a:cs typeface="Times New Roman" pitchFamily="18" charset="0"/>
                        </a:rPr>
                        <a:t>156 Units</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Times New Roman" pitchFamily="18" charset="0"/>
                          <a:cs typeface="Times New Roman" pitchFamily="18" charset="0"/>
                        </a:rPr>
                        <a:t>03 Units</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0" name="TextBox 4"/>
          <p:cNvSpPr txBox="1"/>
          <p:nvPr/>
        </p:nvSpPr>
        <p:spPr>
          <a:xfrm>
            <a:off x="304800" y="2209800"/>
            <a:ext cx="8686800" cy="3733800"/>
          </a:xfrm>
          <a:prstGeom prst="rect">
            <a:avLst/>
          </a:prstGeom>
          <a:solidFill>
            <a:schemeClr val="accent5">
              <a:lumMod val="40000"/>
              <a:lumOff val="60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406400" indent="-406400" algn="just">
              <a:buFont typeface="Wingdings" pitchFamily="2" charset="2"/>
              <a:buChar char="Ø"/>
            </a:pPr>
            <a:r>
              <a:rPr lang="en-US" sz="2000" b="1" dirty="0" smtClean="0">
                <a:solidFill>
                  <a:schemeClr val="tx1"/>
                </a:solidFill>
                <a:latin typeface="Times New Roman" pitchFamily="18" charset="0"/>
                <a:cs typeface="Times New Roman" pitchFamily="18" charset="0"/>
              </a:rPr>
              <a:t>251 Kitchen cum Stores sanctioned in the year 2013-14 with a project cost of 1720 </a:t>
            </a:r>
            <a:r>
              <a:rPr lang="en-US" sz="2000" b="1" dirty="0" err="1" smtClean="0">
                <a:solidFill>
                  <a:schemeClr val="tx1"/>
                </a:solidFill>
                <a:latin typeface="Times New Roman" pitchFamily="18" charset="0"/>
                <a:cs typeface="Times New Roman" pitchFamily="18" charset="0"/>
              </a:rPr>
              <a:t>Lakhs</a:t>
            </a:r>
            <a:r>
              <a:rPr lang="en-US" sz="2000" b="1" dirty="0" smtClean="0">
                <a:solidFill>
                  <a:schemeClr val="tx1"/>
                </a:solidFill>
                <a:latin typeface="Times New Roman" pitchFamily="18" charset="0"/>
                <a:cs typeface="Times New Roman" pitchFamily="18" charset="0"/>
              </a:rPr>
              <a:t> to be shared by MHRD and UT on 75:25 sharing basis.</a:t>
            </a:r>
          </a:p>
          <a:p>
            <a:pPr marL="406400" indent="-406400" algn="just">
              <a:buFont typeface="Wingdings" pitchFamily="2" charset="2"/>
              <a:buChar char="Ø"/>
            </a:pPr>
            <a:r>
              <a:rPr lang="en-US" sz="2000" b="1" dirty="0" smtClean="0">
                <a:solidFill>
                  <a:schemeClr val="tx1"/>
                </a:solidFill>
                <a:latin typeface="Times New Roman" pitchFamily="18" charset="0"/>
                <a:cs typeface="Times New Roman" pitchFamily="18" charset="0"/>
              </a:rPr>
              <a:t>Out of 1290 </a:t>
            </a:r>
            <a:r>
              <a:rPr lang="en-US" sz="2000" b="1" dirty="0" err="1" smtClean="0">
                <a:solidFill>
                  <a:schemeClr val="tx1"/>
                </a:solidFill>
                <a:latin typeface="Times New Roman" pitchFamily="18" charset="0"/>
                <a:cs typeface="Times New Roman" pitchFamily="18" charset="0"/>
              </a:rPr>
              <a:t>Lakhs</a:t>
            </a:r>
            <a:r>
              <a:rPr lang="en-US" sz="2000" b="1" dirty="0" smtClean="0">
                <a:solidFill>
                  <a:schemeClr val="tx1"/>
                </a:solidFill>
                <a:latin typeface="Times New Roman" pitchFamily="18" charset="0"/>
                <a:cs typeface="Times New Roman" pitchFamily="18" charset="0"/>
              </a:rPr>
              <a:t> being the Central Share MHRD released 802.30 </a:t>
            </a:r>
            <a:r>
              <a:rPr lang="en-US" sz="2000" b="1" dirty="0" err="1" smtClean="0">
                <a:solidFill>
                  <a:schemeClr val="tx1"/>
                </a:solidFill>
                <a:latin typeface="Times New Roman" pitchFamily="18" charset="0"/>
                <a:cs typeface="Times New Roman" pitchFamily="18" charset="0"/>
              </a:rPr>
              <a:t>Lakhs</a:t>
            </a:r>
            <a:r>
              <a:rPr lang="en-US" sz="2000" b="1" dirty="0" smtClean="0">
                <a:solidFill>
                  <a:schemeClr val="tx1"/>
                </a:solidFill>
                <a:latin typeface="Times New Roman" pitchFamily="18" charset="0"/>
                <a:cs typeface="Times New Roman" pitchFamily="18" charset="0"/>
              </a:rPr>
              <a:t>.</a:t>
            </a:r>
          </a:p>
          <a:p>
            <a:pPr marL="406400" indent="-406400" algn="just">
              <a:buFont typeface="Wingdings" pitchFamily="2" charset="2"/>
              <a:buChar char="Ø"/>
            </a:pPr>
            <a:r>
              <a:rPr lang="en-US" sz="2000" b="1" dirty="0" smtClean="0">
                <a:solidFill>
                  <a:schemeClr val="tx1"/>
                </a:solidFill>
                <a:latin typeface="Times New Roman" pitchFamily="18" charset="0"/>
                <a:cs typeface="Times New Roman" pitchFamily="18" charset="0"/>
              </a:rPr>
              <a:t>Out of 802.30 </a:t>
            </a:r>
            <a:r>
              <a:rPr lang="en-US" sz="2000" b="1" dirty="0" err="1" smtClean="0">
                <a:solidFill>
                  <a:schemeClr val="tx1"/>
                </a:solidFill>
                <a:latin typeface="Times New Roman" pitchFamily="18" charset="0"/>
                <a:cs typeface="Times New Roman" pitchFamily="18" charset="0"/>
              </a:rPr>
              <a:t>Lakhs</a:t>
            </a:r>
            <a:r>
              <a:rPr lang="en-US" sz="2000" b="1" dirty="0" smtClean="0">
                <a:solidFill>
                  <a:schemeClr val="tx1"/>
                </a:solidFill>
                <a:latin typeface="Times New Roman" pitchFamily="18" charset="0"/>
                <a:cs typeface="Times New Roman" pitchFamily="18" charset="0"/>
              </a:rPr>
              <a:t> , this UT booked an amount of Rs. 689.21 </a:t>
            </a:r>
            <a:r>
              <a:rPr lang="en-US" sz="2000" b="1" dirty="0" err="1" smtClean="0">
                <a:solidFill>
                  <a:schemeClr val="tx1"/>
                </a:solidFill>
                <a:latin typeface="Times New Roman" pitchFamily="18" charset="0"/>
                <a:cs typeface="Times New Roman" pitchFamily="18" charset="0"/>
              </a:rPr>
              <a:t>Lakhs</a:t>
            </a:r>
            <a:r>
              <a:rPr lang="en-US" sz="2000" b="1" dirty="0" smtClean="0">
                <a:solidFill>
                  <a:schemeClr val="tx1"/>
                </a:solidFill>
                <a:latin typeface="Times New Roman" pitchFamily="18" charset="0"/>
                <a:cs typeface="Times New Roman" pitchFamily="18" charset="0"/>
              </a:rPr>
              <a:t> and Rs. 113.09 Lakhs was surrendered.</a:t>
            </a:r>
          </a:p>
          <a:p>
            <a:pPr marL="406400" indent="-406400" algn="just">
              <a:buFont typeface="Wingdings" pitchFamily="2" charset="2"/>
              <a:buChar char="Ø"/>
            </a:pPr>
            <a:r>
              <a:rPr lang="en-US" sz="2000" b="1" dirty="0" smtClean="0">
                <a:solidFill>
                  <a:schemeClr val="tx1"/>
                </a:solidFill>
                <a:latin typeface="Times New Roman" pitchFamily="18" charset="0"/>
                <a:cs typeface="Times New Roman" pitchFamily="18" charset="0"/>
              </a:rPr>
              <a:t>During 2016-17,PAB approved an outlay of Rs. 1532 Lakhs for construction of  155 Kitchen-cum-store but no funds were allocated in the FY 2016-17.</a:t>
            </a:r>
          </a:p>
          <a:p>
            <a:pPr marL="406400" indent="-406400" algn="just">
              <a:buFont typeface="Wingdings" pitchFamily="2" charset="2"/>
              <a:buChar char="Ø"/>
            </a:pPr>
            <a:r>
              <a:rPr lang="en-US" sz="2000" b="1" dirty="0" smtClean="0">
                <a:solidFill>
                  <a:schemeClr val="tx1"/>
                </a:solidFill>
                <a:latin typeface="Times New Roman" pitchFamily="18" charset="0"/>
                <a:cs typeface="Times New Roman" pitchFamily="18" charset="0"/>
              </a:rPr>
              <a:t> No sanctions for construction of Kitchen–cum-store during 2017-18 were made by PAB.</a:t>
            </a:r>
          </a:p>
          <a:p>
            <a:pPr marL="406400" indent="-406400" algn="just">
              <a:buFont typeface="Wingdings" pitchFamily="2" charset="2"/>
              <a:buChar char="Ø"/>
            </a:pPr>
            <a:r>
              <a:rPr lang="en-US" sz="2000" b="1" dirty="0" smtClean="0">
                <a:solidFill>
                  <a:schemeClr val="tx1"/>
                </a:solidFill>
                <a:latin typeface="Times New Roman" pitchFamily="18" charset="0"/>
                <a:cs typeface="Times New Roman" pitchFamily="18" charset="0"/>
              </a:rPr>
              <a:t>UT proposes to release the approved outlay of Rs. 1532 Lakhs during this FY to complete the construction of remaining Kitchen-cum-store.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295400" y="152400"/>
            <a:ext cx="6248400" cy="369332"/>
          </a:xfrm>
          <a:prstGeom prst="rect">
            <a:avLst/>
          </a:prstGeom>
          <a:solidFill>
            <a:srgbClr val="003366"/>
          </a:solidFill>
          <a:ln w="9525">
            <a:noFill/>
            <a:miter lim="800000"/>
            <a:headEnd/>
            <a:tailEnd/>
          </a:ln>
        </p:spPr>
        <p:txBody>
          <a:bodyPr>
            <a:spAutoFit/>
          </a:bodyPr>
          <a:lstStyle/>
          <a:p>
            <a:pPr algn="ctr"/>
            <a:r>
              <a:rPr lang="en-US" b="1" dirty="0">
                <a:solidFill>
                  <a:schemeClr val="bg1"/>
                </a:solidFill>
              </a:rPr>
              <a:t>Coverage under School Health Programme </a:t>
            </a:r>
          </a:p>
        </p:txBody>
      </p:sp>
      <p:sp>
        <p:nvSpPr>
          <p:cNvPr id="16" name="Rounded Rectangle 15"/>
          <p:cNvSpPr/>
          <p:nvPr/>
        </p:nvSpPr>
        <p:spPr>
          <a:xfrm>
            <a:off x="228600" y="685800"/>
            <a:ext cx="3276600" cy="2514600"/>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28600" y="3429000"/>
            <a:ext cx="3276600" cy="2895600"/>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Diagram 21"/>
          <p:cNvGraphicFramePr/>
          <p:nvPr>
            <p:extLst>
              <p:ext uri="{D42A27DB-BD31-4B8C-83A1-F6EECF244321}">
                <p14:modId xmlns:p14="http://schemas.microsoft.com/office/powerpoint/2010/main" val="1662187325"/>
              </p:ext>
            </p:extLst>
          </p:nvPr>
        </p:nvGraphicFramePr>
        <p:xfrm>
          <a:off x="3657600" y="1828800"/>
          <a:ext cx="52578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11" descr="school nurse"/>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rot="1053770">
            <a:off x="7234176" y="450787"/>
            <a:ext cx="1714024" cy="1562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400" y="1066800"/>
            <a:ext cx="8077200" cy="5562600"/>
          </a:xfrm>
          <a:prstGeom prst="roundRect">
            <a:avLst/>
          </a:prstGeom>
          <a:solidFill>
            <a:srgbClr val="33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4"/>
          <p:cNvSpPr txBox="1">
            <a:spLocks noChangeArrowheads="1"/>
          </p:cNvSpPr>
          <p:nvPr/>
        </p:nvSpPr>
        <p:spPr bwMode="auto">
          <a:xfrm>
            <a:off x="304800" y="228600"/>
            <a:ext cx="8305800" cy="646331"/>
          </a:xfrm>
          <a:prstGeom prst="rect">
            <a:avLst/>
          </a:prstGeom>
          <a:solidFill>
            <a:srgbClr val="003366"/>
          </a:solidFill>
          <a:ln w="9525">
            <a:noFill/>
            <a:miter lim="800000"/>
            <a:headEnd/>
            <a:tailEnd/>
          </a:ln>
        </p:spPr>
        <p:txBody>
          <a:bodyPr wrap="square">
            <a:spAutoFit/>
          </a:bodyPr>
          <a:lstStyle/>
          <a:p>
            <a:pPr algn="ctr"/>
            <a:r>
              <a:rPr lang="en-US" b="1" dirty="0" smtClean="0">
                <a:solidFill>
                  <a:schemeClr val="bg1"/>
                </a:solidFill>
              </a:rPr>
              <a:t>Action taken note on the commitments made by the UT in the last </a:t>
            </a:r>
          </a:p>
          <a:p>
            <a:pPr algn="ctr"/>
            <a:r>
              <a:rPr lang="en-US" b="1" dirty="0" smtClean="0">
                <a:solidFill>
                  <a:schemeClr val="bg1"/>
                </a:solidFill>
              </a:rPr>
              <a:t>PAB Meeting </a:t>
            </a:r>
            <a:endParaRPr lang="en-US" b="1" dirty="0">
              <a:solidFill>
                <a:schemeClr val="bg1"/>
              </a:solidFill>
            </a:endParaRPr>
          </a:p>
        </p:txBody>
      </p:sp>
      <p:sp>
        <p:nvSpPr>
          <p:cNvPr id="8" name="Rounded Rectangle 7"/>
          <p:cNvSpPr/>
          <p:nvPr/>
        </p:nvSpPr>
        <p:spPr>
          <a:xfrm>
            <a:off x="4038600" y="1295400"/>
            <a:ext cx="4343400" cy="502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457200" lvl="0" indent="-457200" algn="just">
              <a:buAutoNum type="arabicPeriod"/>
            </a:pPr>
            <a:r>
              <a:rPr lang="en-US" sz="2000" b="1" u="sng" dirty="0" smtClean="0"/>
              <a:t>Coverage of Children</a:t>
            </a:r>
          </a:p>
          <a:p>
            <a:pPr marL="457200" lvl="0" indent="-457200" algn="just"/>
            <a:r>
              <a:rPr lang="en-US" sz="2000" dirty="0" smtClean="0"/>
              <a:t>	</a:t>
            </a:r>
            <a:r>
              <a:rPr lang="en-US" dirty="0" smtClean="0"/>
              <a:t>A necessary direction has been issued to all Head of Institutions / Zonal Officers to ensure that every child is covered under Mid Day Meal Scheme and absenteeism is curbed. Corrective measures are being taken by the Head of Institutions / Zonal Officer.</a:t>
            </a:r>
            <a:endParaRPr lang="en-US" sz="1600" dirty="0" smtClean="0"/>
          </a:p>
          <a:p>
            <a:pPr marL="457200" lvl="0" indent="-457200" algn="just"/>
            <a:endParaRPr lang="en-US" sz="1600" dirty="0" smtClean="0"/>
          </a:p>
          <a:p>
            <a:pPr marL="457200" lvl="0" indent="-457200" algn="just">
              <a:buAutoNum type="arabicPeriod" startAt="2"/>
            </a:pPr>
            <a:r>
              <a:rPr lang="en-US" sz="2000" b="1" u="sng" dirty="0" smtClean="0"/>
              <a:t>DLC meetings during the year 2017-18</a:t>
            </a:r>
          </a:p>
          <a:p>
            <a:pPr marL="457200" lvl="0" indent="-457200" algn="just"/>
            <a:r>
              <a:rPr lang="en-US" sz="1600" dirty="0" smtClean="0"/>
              <a:t>	</a:t>
            </a:r>
            <a:r>
              <a:rPr lang="en-US" dirty="0" smtClean="0"/>
              <a:t>01 DLC meetings have been conducted in 03 Districts of A&amp;N UT during the FY 2017-18.</a:t>
            </a:r>
            <a:endParaRPr lang="en-US" sz="1600" b="1" u="sng" dirty="0" smtClean="0">
              <a:latin typeface="Times New Roman" pitchFamily="18" charset="0"/>
              <a:cs typeface="Times New Roman" pitchFamily="18" charset="0"/>
            </a:endParaRPr>
          </a:p>
          <a:p>
            <a:pPr lvl="0" algn="just"/>
            <a:endParaRPr lang="en-US" sz="2000" b="1" dirty="0" smtClean="0">
              <a:latin typeface="Times New Roman" pitchFamily="18" charset="0"/>
              <a:cs typeface="Times New Roman" pitchFamily="18" charset="0"/>
            </a:endParaRPr>
          </a:p>
        </p:txBody>
      </p:sp>
      <p:pic>
        <p:nvPicPr>
          <p:cNvPr id="9" name="Picture 8" descr="Picture 120.jpg"/>
          <p:cNvPicPr>
            <a:picLocks noChangeAspect="1"/>
          </p:cNvPicPr>
          <p:nvPr/>
        </p:nvPicPr>
        <p:blipFill>
          <a:blip r:embed="rId2" cstate="print"/>
          <a:stretch>
            <a:fillRect/>
          </a:stretch>
        </p:blipFill>
        <p:spPr>
          <a:xfrm>
            <a:off x="762000" y="2362200"/>
            <a:ext cx="3048000" cy="24384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0"/>
            <a:ext cx="8077200" cy="5867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581400" y="228600"/>
            <a:ext cx="4876800" cy="541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950" b="1" dirty="0" smtClean="0">
                <a:latin typeface="Times New Roman" pitchFamily="18" charset="0"/>
                <a:cs typeface="Times New Roman" pitchFamily="18" charset="0"/>
              </a:rPr>
              <a:t>3. </a:t>
            </a:r>
            <a:r>
              <a:rPr lang="en-US" sz="2000" b="1" u="sng" dirty="0" smtClean="0"/>
              <a:t>Provision of LPG Connections to the Schools </a:t>
            </a:r>
          </a:p>
          <a:p>
            <a:pPr algn="just"/>
            <a:endParaRPr lang="en-US" sz="1100" dirty="0" smtClean="0">
              <a:latin typeface="Times New Roman" pitchFamily="18" charset="0"/>
              <a:cs typeface="Times New Roman" pitchFamily="18" charset="0"/>
            </a:endParaRPr>
          </a:p>
          <a:p>
            <a:pPr algn="just"/>
            <a:r>
              <a:rPr lang="en-US" sz="2000" dirty="0" smtClean="0"/>
              <a:t>Out of 116 schools, 99 schools of South Andaman District have been covered under LPG based cooking. Sincere efforts will be taken to cover remaining 17 schools of South Andaman Districts till the end of 2</a:t>
            </a:r>
            <a:r>
              <a:rPr lang="en-US" sz="2000" baseline="30000" dirty="0" smtClean="0"/>
              <a:t>nd</a:t>
            </a:r>
            <a:r>
              <a:rPr lang="en-US" sz="2000" dirty="0" smtClean="0"/>
              <a:t> Quarter of FY 2018-19 and efforts are being taken to cover rest of the schools of the remaining two Districts of this UT under LPG based cooking in a phased manner.</a:t>
            </a:r>
            <a:r>
              <a:rPr lang="en-US" sz="2000" dirty="0" smtClean="0">
                <a:latin typeface="Times New Roman" pitchFamily="18" charset="0"/>
                <a:cs typeface="Times New Roman" pitchFamily="18" charset="0"/>
              </a:rPr>
              <a:t>.</a:t>
            </a:r>
            <a:endParaRPr lang="en-US" sz="2000" dirty="0" smtClean="0"/>
          </a:p>
          <a:p>
            <a:pPr lvl="0" algn="just"/>
            <a:r>
              <a:rPr lang="en-US" sz="1950" b="1" dirty="0" smtClean="0">
                <a:latin typeface="Times New Roman" pitchFamily="18" charset="0"/>
                <a:cs typeface="Times New Roman" pitchFamily="18" charset="0"/>
              </a:rPr>
              <a:t> </a:t>
            </a:r>
            <a:endParaRPr lang="en-US" sz="1950" dirty="0"/>
          </a:p>
        </p:txBody>
      </p:sp>
      <p:sp>
        <p:nvSpPr>
          <p:cNvPr id="9" name="Rounded Rectangle 8"/>
          <p:cNvSpPr/>
          <p:nvPr/>
        </p:nvSpPr>
        <p:spPr>
          <a:xfrm>
            <a:off x="457200" y="533400"/>
            <a:ext cx="3048000" cy="2437804"/>
          </a:xfrm>
          <a:prstGeom prst="roundRect">
            <a:avLst>
              <a:gd name="adj" fmla="val 10000"/>
            </a:avLst>
          </a:prstGeom>
          <a:blipFill>
            <a:blip r:embed="rId2" cstate="prin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Rounded Rectangle 10"/>
          <p:cNvSpPr/>
          <p:nvPr/>
        </p:nvSpPr>
        <p:spPr>
          <a:xfrm>
            <a:off x="457200" y="3048000"/>
            <a:ext cx="3048000" cy="2514600"/>
          </a:xfrm>
          <a:prstGeom prst="roundRect">
            <a:avLst>
              <a:gd name="adj" fmla="val 10000"/>
            </a:avLst>
          </a:prstGeom>
          <a:blipFill>
            <a:blip r:embed="rId3" cstate="print"/>
            <a:stretch>
              <a:fillRect/>
            </a:stretch>
          </a:bli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47800" y="228600"/>
            <a:ext cx="5562600" cy="368300"/>
          </a:xfrm>
          <a:prstGeom prst="rect">
            <a:avLst/>
          </a:prstGeom>
          <a:solidFill>
            <a:schemeClr val="accent5">
              <a:lumMod val="75000"/>
            </a:schemeClr>
          </a:solidFill>
        </p:spPr>
        <p:txBody>
          <a:bodyPr>
            <a:spAutoFit/>
          </a:bodyPr>
          <a:lstStyle/>
          <a:p>
            <a:pPr>
              <a:defRPr/>
            </a:pPr>
            <a:r>
              <a:rPr lang="en-US" b="1" dirty="0">
                <a:solidFill>
                  <a:schemeClr val="bg1"/>
                </a:solidFill>
                <a:latin typeface="Times New Roman" pitchFamily="18" charset="0"/>
                <a:cs typeface="Times New Roman" pitchFamily="18" charset="0"/>
              </a:rPr>
              <a:t>PER UNIT COOKING COST DURING </a:t>
            </a:r>
            <a:r>
              <a:rPr lang="en-US" b="1" dirty="0" smtClean="0">
                <a:solidFill>
                  <a:schemeClr val="bg1"/>
                </a:solidFill>
                <a:latin typeface="Times New Roman" pitchFamily="18" charset="0"/>
                <a:cs typeface="Times New Roman" pitchFamily="18" charset="0"/>
              </a:rPr>
              <a:t>2017-18</a:t>
            </a:r>
            <a:endParaRPr lang="en-US" b="1" dirty="0">
              <a:solidFill>
                <a:schemeClr val="bg1"/>
              </a:solidFill>
              <a:latin typeface="Times New Roman" pitchFamily="18" charset="0"/>
              <a:cs typeface="Times New Roman" pitchFamily="18" charset="0"/>
            </a:endParaRPr>
          </a:p>
        </p:txBody>
      </p:sp>
      <p:graphicFrame>
        <p:nvGraphicFramePr>
          <p:cNvPr id="14422" name="Group 86"/>
          <p:cNvGraphicFramePr>
            <a:graphicFrameLocks noGrp="1"/>
          </p:cNvGraphicFramePr>
          <p:nvPr/>
        </p:nvGraphicFramePr>
        <p:xfrm>
          <a:off x="1143000" y="762000"/>
          <a:ext cx="6075672" cy="1383030"/>
        </p:xfrm>
        <a:graphic>
          <a:graphicData uri="http://schemas.openxmlformats.org/drawingml/2006/table">
            <a:tbl>
              <a:tblPr/>
              <a:tblGrid>
                <a:gridCol w="1605280"/>
                <a:gridCol w="1554353"/>
                <a:gridCol w="1740853"/>
                <a:gridCol w="1175186"/>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Stage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Central Share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 UT Contribution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alibri" pitchFamily="34" charset="0"/>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Primary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Rs. 4.13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Rs. 6.00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Rs.</a:t>
                      </a: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10.13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Upper Primary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Rs. 6.18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Rs. 6.00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Rs.</a:t>
                      </a: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 12.18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14" name="TextBox 4"/>
          <p:cNvSpPr txBox="1">
            <a:spLocks noChangeArrowheads="1"/>
          </p:cNvSpPr>
          <p:nvPr/>
        </p:nvSpPr>
        <p:spPr bwMode="auto">
          <a:xfrm>
            <a:off x="381000" y="2377440"/>
            <a:ext cx="8229600" cy="369332"/>
          </a:xfrm>
          <a:prstGeom prst="rect">
            <a:avLst/>
          </a:prstGeom>
          <a:solidFill>
            <a:srgbClr val="003366"/>
          </a:solidFill>
          <a:ln w="9525">
            <a:noFill/>
            <a:miter lim="800000"/>
            <a:headEnd/>
            <a:tailEnd/>
          </a:ln>
        </p:spPr>
        <p:txBody>
          <a:bodyPr wrap="square">
            <a:spAutoFit/>
          </a:bodyPr>
          <a:lstStyle/>
          <a:p>
            <a:pPr algn="ctr"/>
            <a:r>
              <a:rPr lang="en-US" b="1" dirty="0">
                <a:solidFill>
                  <a:schemeClr val="bg1"/>
                </a:solidFill>
              </a:rPr>
              <a:t>NUMBER OF INSTITUTIONS COVERED </a:t>
            </a:r>
            <a:r>
              <a:rPr lang="en-US" b="1" dirty="0" smtClean="0">
                <a:solidFill>
                  <a:schemeClr val="bg1"/>
                </a:solidFill>
              </a:rPr>
              <a:t>DURING 2017-18</a:t>
            </a:r>
            <a:endParaRPr lang="en-US" b="1" dirty="0">
              <a:solidFill>
                <a:schemeClr val="bg1"/>
              </a:solidFill>
            </a:endParaRPr>
          </a:p>
        </p:txBody>
      </p:sp>
      <p:graphicFrame>
        <p:nvGraphicFramePr>
          <p:cNvPr id="15" name="Table 14"/>
          <p:cNvGraphicFramePr>
            <a:graphicFrameLocks noGrp="1"/>
          </p:cNvGraphicFramePr>
          <p:nvPr/>
        </p:nvGraphicFramePr>
        <p:xfrm>
          <a:off x="762000" y="2987040"/>
          <a:ext cx="7015925" cy="3108960"/>
        </p:xfrm>
        <a:graphic>
          <a:graphicData uri="http://schemas.openxmlformats.org/drawingml/2006/table">
            <a:tbl>
              <a:tblPr firstRow="1" bandRow="1">
                <a:tableStyleId>{21E4AEA4-8DFA-4A89-87EB-49C32662AFE0}</a:tableStyleId>
              </a:tblPr>
              <a:tblGrid>
                <a:gridCol w="2424430"/>
                <a:gridCol w="1016000"/>
                <a:gridCol w="1329182"/>
                <a:gridCol w="1230313"/>
                <a:gridCol w="1016000"/>
              </a:tblGrid>
              <a:tr h="370840">
                <a:tc rowSpan="2">
                  <a:txBody>
                    <a:bodyPr/>
                    <a:lstStyle/>
                    <a:p>
                      <a:pPr algn="ctr"/>
                      <a:r>
                        <a:rPr lang="en-US" sz="2400" dirty="0" smtClean="0"/>
                        <a:t>District</a:t>
                      </a:r>
                      <a:endParaRPr lang="en-US" sz="2400" b="1" dirty="0"/>
                    </a:p>
                  </a:txBody>
                  <a:tcPr/>
                </a:tc>
                <a:tc gridSpan="4">
                  <a:txBody>
                    <a:bodyPr/>
                    <a:lstStyle/>
                    <a:p>
                      <a:pPr algn="ctr"/>
                      <a:r>
                        <a:rPr lang="en-US" sz="2400" dirty="0" smtClean="0"/>
                        <a:t>Number</a:t>
                      </a:r>
                      <a:r>
                        <a:rPr lang="en-US" sz="2400" baseline="0" dirty="0" smtClean="0"/>
                        <a:t> of Schools</a:t>
                      </a:r>
                      <a:endParaRPr lang="en-US" sz="2400" b="1"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tc>
                <a:tc>
                  <a:txBody>
                    <a:bodyPr/>
                    <a:lstStyle/>
                    <a:p>
                      <a:pPr algn="ctr"/>
                      <a:r>
                        <a:rPr lang="en-US" sz="2400" b="1" dirty="0" smtClean="0">
                          <a:solidFill>
                            <a:schemeClr val="bg1"/>
                          </a:solidFill>
                        </a:rPr>
                        <a:t>Govt.</a:t>
                      </a:r>
                      <a:endParaRPr lang="en-US" sz="2400" b="1" dirty="0">
                        <a:solidFill>
                          <a:schemeClr val="bg1"/>
                        </a:solidFill>
                      </a:endParaRPr>
                    </a:p>
                  </a:txBody>
                  <a:tcPr>
                    <a:solidFill>
                      <a:srgbClr val="C00000"/>
                    </a:solidFill>
                  </a:tcPr>
                </a:tc>
                <a:tc>
                  <a:txBody>
                    <a:bodyPr/>
                    <a:lstStyle/>
                    <a:p>
                      <a:pPr algn="ctr"/>
                      <a:r>
                        <a:rPr lang="en-US" sz="2400" b="1" dirty="0" smtClean="0">
                          <a:solidFill>
                            <a:schemeClr val="bg1"/>
                          </a:solidFill>
                        </a:rPr>
                        <a:t>Govt. Aided</a:t>
                      </a:r>
                      <a:endParaRPr lang="en-US" sz="2400" b="1" dirty="0">
                        <a:solidFill>
                          <a:schemeClr val="bg1"/>
                        </a:solidFill>
                      </a:endParaRPr>
                    </a:p>
                  </a:txBody>
                  <a:tcPr>
                    <a:solidFill>
                      <a:srgbClr val="C00000"/>
                    </a:solidFill>
                  </a:tcPr>
                </a:tc>
                <a:tc>
                  <a:txBody>
                    <a:bodyPr/>
                    <a:lstStyle/>
                    <a:p>
                      <a:pPr algn="ctr"/>
                      <a:r>
                        <a:rPr lang="en-US" sz="2400" b="1" dirty="0" smtClean="0">
                          <a:solidFill>
                            <a:schemeClr val="bg1"/>
                          </a:solidFill>
                        </a:rPr>
                        <a:t>Local Body</a:t>
                      </a:r>
                      <a:endParaRPr lang="en-US" sz="2400" b="1" dirty="0">
                        <a:solidFill>
                          <a:schemeClr val="bg1"/>
                        </a:solidFill>
                      </a:endParaRPr>
                    </a:p>
                  </a:txBody>
                  <a:tcPr>
                    <a:solidFill>
                      <a:srgbClr val="C00000"/>
                    </a:solidFill>
                  </a:tcPr>
                </a:tc>
                <a:tc>
                  <a:txBody>
                    <a:bodyPr/>
                    <a:lstStyle/>
                    <a:p>
                      <a:pPr algn="ctr"/>
                      <a:r>
                        <a:rPr lang="en-US" sz="2400" b="1" dirty="0" smtClean="0">
                          <a:solidFill>
                            <a:schemeClr val="bg1"/>
                          </a:solidFill>
                        </a:rPr>
                        <a:t>Total</a:t>
                      </a:r>
                      <a:endParaRPr lang="en-US" sz="2400" b="1" dirty="0">
                        <a:solidFill>
                          <a:schemeClr val="bg1"/>
                        </a:solidFill>
                      </a:endParaRPr>
                    </a:p>
                  </a:txBody>
                  <a:tcPr>
                    <a:solidFill>
                      <a:srgbClr val="C00000"/>
                    </a:solidFill>
                  </a:tcPr>
                </a:tc>
              </a:tr>
              <a:tr h="370840">
                <a:tc>
                  <a:txBody>
                    <a:bodyPr/>
                    <a:lstStyle/>
                    <a:p>
                      <a:r>
                        <a:rPr lang="en-US" sz="2400" dirty="0" smtClean="0"/>
                        <a:t>South</a:t>
                      </a:r>
                      <a:r>
                        <a:rPr lang="en-US" sz="2400" baseline="0" dirty="0" smtClean="0"/>
                        <a:t> Andaman</a:t>
                      </a:r>
                      <a:endParaRPr lang="en-US" sz="2400" dirty="0"/>
                    </a:p>
                  </a:txBody>
                  <a:tcPr/>
                </a:tc>
                <a:tc>
                  <a:txBody>
                    <a:bodyPr/>
                    <a:lstStyle/>
                    <a:p>
                      <a:pPr algn="ctr"/>
                      <a:r>
                        <a:rPr lang="en-US" sz="2400" dirty="0" smtClean="0"/>
                        <a:t>112</a:t>
                      </a:r>
                      <a:endParaRPr lang="en-US" sz="2400" dirty="0"/>
                    </a:p>
                  </a:txBody>
                  <a:tcPr/>
                </a:tc>
                <a:tc>
                  <a:txBody>
                    <a:bodyPr/>
                    <a:lstStyle/>
                    <a:p>
                      <a:pPr algn="ctr"/>
                      <a:r>
                        <a:rPr lang="en-US" sz="2400" dirty="0" smtClean="0"/>
                        <a:t>02</a:t>
                      </a:r>
                      <a:endParaRPr lang="en-US" sz="2400" dirty="0"/>
                    </a:p>
                  </a:txBody>
                  <a:tcPr/>
                </a:tc>
                <a:tc>
                  <a:txBody>
                    <a:bodyPr/>
                    <a:lstStyle/>
                    <a:p>
                      <a:pPr algn="ctr"/>
                      <a:r>
                        <a:rPr lang="en-US" sz="2400" dirty="0" smtClean="0"/>
                        <a:t> 02</a:t>
                      </a:r>
                      <a:endParaRPr lang="en-US" sz="2400" dirty="0">
                        <a:latin typeface="Arial" pitchFamily="34" charset="0"/>
                        <a:cs typeface="Arial" pitchFamily="34" charset="0"/>
                      </a:endParaRPr>
                    </a:p>
                  </a:txBody>
                  <a:tcPr/>
                </a:tc>
                <a:tc>
                  <a:txBody>
                    <a:bodyPr/>
                    <a:lstStyle/>
                    <a:p>
                      <a:pPr algn="ctr"/>
                      <a:r>
                        <a:rPr lang="en-US" sz="2400" dirty="0" smtClean="0"/>
                        <a:t>116</a:t>
                      </a:r>
                      <a:endParaRPr lang="en-US" sz="2400" dirty="0"/>
                    </a:p>
                  </a:txBody>
                  <a:tcPr/>
                </a:tc>
              </a:tr>
              <a:tr h="370840">
                <a:tc>
                  <a:txBody>
                    <a:bodyPr/>
                    <a:lstStyle/>
                    <a:p>
                      <a:r>
                        <a:rPr lang="en-US" sz="2400" dirty="0" smtClean="0"/>
                        <a:t>N &amp; N Andaman</a:t>
                      </a:r>
                      <a:endParaRPr lang="en-US" sz="2400" dirty="0"/>
                    </a:p>
                  </a:txBody>
                  <a:tcPr/>
                </a:tc>
                <a:tc>
                  <a:txBody>
                    <a:bodyPr/>
                    <a:lstStyle/>
                    <a:p>
                      <a:pPr algn="ctr"/>
                      <a:r>
                        <a:rPr lang="en-US" sz="2400" dirty="0" smtClean="0"/>
                        <a:t>163</a:t>
                      </a:r>
                      <a:endParaRPr lang="en-US" sz="2400" dirty="0"/>
                    </a:p>
                  </a:txBody>
                  <a:tcPr/>
                </a:tc>
                <a:tc>
                  <a:txBody>
                    <a:bodyPr/>
                    <a:lstStyle/>
                    <a:p>
                      <a:pPr algn="ctr"/>
                      <a:r>
                        <a:rPr lang="en-US" sz="2400" dirty="0" smtClean="0"/>
                        <a:t>00</a:t>
                      </a:r>
                      <a:endParaRPr lang="en-US" sz="2400" dirty="0"/>
                    </a:p>
                  </a:txBody>
                  <a:tcPr/>
                </a:tc>
                <a:tc>
                  <a:txBody>
                    <a:bodyPr/>
                    <a:lstStyle/>
                    <a:p>
                      <a:pPr algn="ctr"/>
                      <a:r>
                        <a:rPr lang="en-US" sz="2400" dirty="0" smtClean="0"/>
                        <a:t>04</a:t>
                      </a:r>
                      <a:endParaRPr lang="en-US" sz="2400" dirty="0"/>
                    </a:p>
                  </a:txBody>
                  <a:tcPr/>
                </a:tc>
                <a:tc>
                  <a:txBody>
                    <a:bodyPr/>
                    <a:lstStyle/>
                    <a:p>
                      <a:pPr algn="ctr"/>
                      <a:r>
                        <a:rPr lang="en-US" sz="2400" dirty="0" smtClean="0"/>
                        <a:t>167</a:t>
                      </a:r>
                      <a:endParaRPr lang="en-US" sz="2400" dirty="0"/>
                    </a:p>
                  </a:txBody>
                  <a:tcPr/>
                </a:tc>
              </a:tr>
              <a:tr h="370840">
                <a:tc>
                  <a:txBody>
                    <a:bodyPr/>
                    <a:lstStyle/>
                    <a:p>
                      <a:r>
                        <a:rPr lang="en-US" sz="2400" dirty="0" smtClean="0"/>
                        <a:t>Nicobar </a:t>
                      </a:r>
                      <a:endParaRPr lang="en-US" sz="2400" dirty="0"/>
                    </a:p>
                  </a:txBody>
                  <a:tcPr/>
                </a:tc>
                <a:tc>
                  <a:txBody>
                    <a:bodyPr/>
                    <a:lstStyle/>
                    <a:p>
                      <a:pPr algn="ctr"/>
                      <a:r>
                        <a:rPr lang="en-US" sz="2400" dirty="0" smtClean="0"/>
                        <a:t>55</a:t>
                      </a:r>
                      <a:endParaRPr lang="en-US" sz="2400" dirty="0"/>
                    </a:p>
                  </a:txBody>
                  <a:tcPr/>
                </a:tc>
                <a:tc>
                  <a:txBody>
                    <a:bodyPr/>
                    <a:lstStyle/>
                    <a:p>
                      <a:pPr algn="ctr"/>
                      <a:r>
                        <a:rPr lang="en-US" sz="2400" dirty="0" smtClean="0"/>
                        <a:t>00</a:t>
                      </a:r>
                      <a:endParaRPr lang="en-US" sz="2400" dirty="0"/>
                    </a:p>
                  </a:txBody>
                  <a:tcPr/>
                </a:tc>
                <a:tc>
                  <a:txBody>
                    <a:bodyPr/>
                    <a:lstStyle/>
                    <a:p>
                      <a:pPr algn="ctr"/>
                      <a:r>
                        <a:rPr lang="en-US" sz="2400" dirty="0" smtClean="0"/>
                        <a:t>00</a:t>
                      </a:r>
                      <a:endParaRPr lang="en-US" sz="2400" dirty="0"/>
                    </a:p>
                  </a:txBody>
                  <a:tcPr/>
                </a:tc>
                <a:tc>
                  <a:txBody>
                    <a:bodyPr/>
                    <a:lstStyle/>
                    <a:p>
                      <a:pPr algn="ctr"/>
                      <a:r>
                        <a:rPr lang="en-US" sz="2400" dirty="0" smtClean="0"/>
                        <a:t>55</a:t>
                      </a:r>
                      <a:endParaRPr lang="en-US" sz="2400" dirty="0"/>
                    </a:p>
                  </a:txBody>
                  <a:tcPr/>
                </a:tc>
              </a:tr>
              <a:tr h="370840">
                <a:tc>
                  <a:txBody>
                    <a:bodyPr/>
                    <a:lstStyle/>
                    <a:p>
                      <a:r>
                        <a:rPr lang="en-US" sz="2400" b="1" dirty="0" smtClean="0"/>
                        <a:t>Total</a:t>
                      </a:r>
                      <a:endParaRPr lang="en-US" sz="2400" b="1" dirty="0"/>
                    </a:p>
                  </a:txBody>
                  <a:tcPr/>
                </a:tc>
                <a:tc>
                  <a:txBody>
                    <a:bodyPr/>
                    <a:lstStyle/>
                    <a:p>
                      <a:pPr algn="ctr"/>
                      <a:r>
                        <a:rPr lang="en-US" sz="2400" b="1" dirty="0" smtClean="0"/>
                        <a:t>330</a:t>
                      </a:r>
                      <a:endParaRPr lang="en-US" sz="2400" b="1" dirty="0"/>
                    </a:p>
                  </a:txBody>
                  <a:tcPr/>
                </a:tc>
                <a:tc>
                  <a:txBody>
                    <a:bodyPr/>
                    <a:lstStyle/>
                    <a:p>
                      <a:pPr algn="ctr"/>
                      <a:r>
                        <a:rPr lang="en-US" sz="2400" b="1" dirty="0" smtClean="0"/>
                        <a:t>02</a:t>
                      </a:r>
                      <a:endParaRPr lang="en-US" sz="2400" b="1" dirty="0"/>
                    </a:p>
                  </a:txBody>
                  <a:tcPr/>
                </a:tc>
                <a:tc>
                  <a:txBody>
                    <a:bodyPr/>
                    <a:lstStyle/>
                    <a:p>
                      <a:pPr algn="ctr"/>
                      <a:r>
                        <a:rPr lang="en-US" sz="2400" b="1" dirty="0" smtClean="0"/>
                        <a:t>06</a:t>
                      </a:r>
                      <a:endParaRPr lang="en-US" sz="2400" b="1" dirty="0"/>
                    </a:p>
                  </a:txBody>
                  <a:tcPr/>
                </a:tc>
                <a:tc>
                  <a:txBody>
                    <a:bodyPr/>
                    <a:lstStyle/>
                    <a:p>
                      <a:pPr algn="ctr"/>
                      <a:r>
                        <a:rPr lang="en-US" sz="2400" b="1" dirty="0" smtClean="0"/>
                        <a:t>338</a:t>
                      </a:r>
                      <a:endParaRPr lang="en-US" sz="2400" b="1"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09600" y="457200"/>
            <a:ext cx="7924800" cy="400110"/>
          </a:xfrm>
          <a:prstGeom prst="rect">
            <a:avLst/>
          </a:prstGeom>
          <a:solidFill>
            <a:srgbClr val="003366"/>
          </a:solidFill>
          <a:ln w="9525">
            <a:noFill/>
            <a:miter lim="800000"/>
            <a:headEnd/>
            <a:tailEnd/>
          </a:ln>
        </p:spPr>
        <p:txBody>
          <a:bodyPr wrap="square">
            <a:spAutoFit/>
          </a:bodyPr>
          <a:lstStyle/>
          <a:p>
            <a:pPr algn="ctr"/>
            <a:r>
              <a:rPr lang="en-US" sz="2000" b="1" dirty="0" smtClean="0">
                <a:solidFill>
                  <a:schemeClr val="bg1"/>
                </a:solidFill>
              </a:rPr>
              <a:t>PROPOSAL FOR F.Y 2018-19</a:t>
            </a:r>
            <a:endParaRPr lang="en-US" sz="2800" b="1" dirty="0">
              <a:solidFill>
                <a:schemeClr val="bg1"/>
              </a:solidFill>
            </a:endParaRPr>
          </a:p>
        </p:txBody>
      </p:sp>
      <p:graphicFrame>
        <p:nvGraphicFramePr>
          <p:cNvPr id="6" name="Table 5"/>
          <p:cNvGraphicFramePr>
            <a:graphicFrameLocks noGrp="1"/>
          </p:cNvGraphicFramePr>
          <p:nvPr/>
        </p:nvGraphicFramePr>
        <p:xfrm>
          <a:off x="990600" y="1371599"/>
          <a:ext cx="7447026" cy="365760"/>
        </p:xfrm>
        <a:graphic>
          <a:graphicData uri="http://schemas.openxmlformats.org/drawingml/2006/table">
            <a:tbl>
              <a:tblPr firstRow="1" bandRow="1">
                <a:tableStyleId>{17292A2E-F333-43FB-9621-5CBBE7FDCDCB}</a:tableStyleId>
              </a:tblPr>
              <a:tblGrid>
                <a:gridCol w="3787902"/>
                <a:gridCol w="3659124"/>
              </a:tblGrid>
              <a:tr h="294640">
                <a:tc>
                  <a:txBody>
                    <a:bodyPr/>
                    <a:lstStyle/>
                    <a:p>
                      <a:r>
                        <a:rPr lang="en-US" dirty="0" smtClean="0"/>
                        <a:t>Anticipated</a:t>
                      </a:r>
                      <a:r>
                        <a:rPr lang="en-US" baseline="0" dirty="0" smtClean="0"/>
                        <a:t> number of working days :</a:t>
                      </a:r>
                      <a:endParaRPr lang="en-US" dirty="0"/>
                    </a:p>
                  </a:txBody>
                  <a:tcPr/>
                </a:tc>
                <a:tc>
                  <a:txBody>
                    <a:bodyPr/>
                    <a:lstStyle/>
                    <a:p>
                      <a:r>
                        <a:rPr lang="en-US" dirty="0" smtClean="0"/>
                        <a:t>220 days</a:t>
                      </a:r>
                      <a:r>
                        <a:rPr lang="en-US" baseline="0" dirty="0" smtClean="0"/>
                        <a:t> (Primary &amp; Upper Primary)</a:t>
                      </a:r>
                      <a:endParaRPr lang="en-US" dirty="0"/>
                    </a:p>
                  </a:txBody>
                  <a:tcPr/>
                </a:tc>
              </a:tr>
            </a:tbl>
          </a:graphicData>
        </a:graphic>
      </p:graphicFrame>
      <p:graphicFrame>
        <p:nvGraphicFramePr>
          <p:cNvPr id="7" name="Group 90"/>
          <p:cNvGraphicFramePr>
            <a:graphicFrameLocks noGrp="1"/>
          </p:cNvGraphicFramePr>
          <p:nvPr/>
        </p:nvGraphicFramePr>
        <p:xfrm>
          <a:off x="1600200" y="1981200"/>
          <a:ext cx="5791200" cy="1447799"/>
        </p:xfrm>
        <a:graphic>
          <a:graphicData uri="http://schemas.openxmlformats.org/drawingml/2006/table">
            <a:tbl>
              <a:tblPr/>
              <a:tblGrid>
                <a:gridCol w="2471854"/>
                <a:gridCol w="3319346"/>
              </a:tblGrid>
              <a:tr h="39048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b="1" kern="1200" dirty="0" smtClean="0">
                          <a:solidFill>
                            <a:schemeClr val="tx1"/>
                          </a:solidFill>
                          <a:latin typeface="+mn-lt"/>
                          <a:ea typeface="+mn-ea"/>
                          <a:cs typeface="+mn-cs"/>
                        </a:rPr>
                        <a:t>Targeted no. of children as per achievement of F.Y 2017-18</a:t>
                      </a:r>
                      <a:endParaRPr kumimoji="0" lang="en-US"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352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Primary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14628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F1F5"/>
                    </a:solidFill>
                  </a:tcPr>
                </a:tc>
              </a:tr>
              <a:tr h="352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Upper Primary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Times New Roman" pitchFamily="18" charset="0"/>
                          <a:cs typeface="Times New Roman" pitchFamily="18" charset="0"/>
                        </a:rPr>
                        <a:t>10210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r h="3524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18" charset="0"/>
                          <a:cs typeface="Times New Roman" pitchFamily="18" charset="0"/>
                        </a:rPr>
                        <a:t>Total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Times New Roman" pitchFamily="18" charset="0"/>
                          <a:cs typeface="Times New Roman" pitchFamily="18" charset="0"/>
                        </a:rPr>
                        <a:t>24838</a:t>
                      </a:r>
                      <a:endParaRPr kumimoji="0" lang="en-US" sz="1600" b="1"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3EA"/>
                    </a:solidFill>
                  </a:tcPr>
                </a:tc>
              </a:tr>
            </a:tbl>
          </a:graphicData>
        </a:graphic>
      </p:graphicFrame>
      <p:graphicFrame>
        <p:nvGraphicFramePr>
          <p:cNvPr id="11" name="Table 10"/>
          <p:cNvGraphicFramePr>
            <a:graphicFrameLocks noGrp="1"/>
          </p:cNvGraphicFramePr>
          <p:nvPr/>
        </p:nvGraphicFramePr>
        <p:xfrm>
          <a:off x="1219200" y="3733800"/>
          <a:ext cx="6848097" cy="1854200"/>
        </p:xfrm>
        <a:graphic>
          <a:graphicData uri="http://schemas.openxmlformats.org/drawingml/2006/table">
            <a:tbl>
              <a:tblPr firstRow="1" bandRow="1">
                <a:tableStyleId>{21E4AEA4-8DFA-4A89-87EB-49C32662AFE0}</a:tableStyleId>
              </a:tblPr>
              <a:tblGrid>
                <a:gridCol w="838011"/>
                <a:gridCol w="3276789"/>
                <a:gridCol w="2733297"/>
              </a:tblGrid>
              <a:tr h="370840">
                <a:tc gridSpan="3">
                  <a:txBody>
                    <a:bodyPr/>
                    <a:lstStyle/>
                    <a:p>
                      <a:r>
                        <a:rPr lang="en-US" dirty="0" smtClean="0">
                          <a:latin typeface="Times New Roman" pitchFamily="18" charset="0"/>
                          <a:cs typeface="Times New Roman" pitchFamily="18" charset="0"/>
                        </a:rPr>
                        <a:t>Requirement of Food</a:t>
                      </a:r>
                      <a:r>
                        <a:rPr lang="en-US" baseline="0" dirty="0" smtClean="0">
                          <a:latin typeface="Times New Roman" pitchFamily="18" charset="0"/>
                          <a:cs typeface="Times New Roman" pitchFamily="18" charset="0"/>
                        </a:rPr>
                        <a:t> Grains for 2018-19 </a:t>
                      </a:r>
                      <a:endParaRPr lang="en-US" i="1" dirty="0">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dirty="0"/>
                    </a:p>
                  </a:txBody>
                  <a:tcPr/>
                </a:tc>
              </a:tr>
              <a:tr h="370840">
                <a:tc gridSpan="2">
                  <a:txBody>
                    <a:bodyPr/>
                    <a:lstStyle/>
                    <a:p>
                      <a:pPr marL="0" marR="0" algn="ctr">
                        <a:lnSpc>
                          <a:spcPct val="100000"/>
                        </a:lnSpc>
                        <a:spcBef>
                          <a:spcPts val="0"/>
                        </a:spcBef>
                        <a:spcAft>
                          <a:spcPts val="0"/>
                        </a:spcAft>
                      </a:pPr>
                      <a:r>
                        <a:rPr lang="en-US" sz="1800" b="1" dirty="0" smtClean="0">
                          <a:latin typeface="Times New Roman" pitchFamily="18" charset="0"/>
                          <a:ea typeface="Calibri"/>
                          <a:cs typeface="Times New Roman" pitchFamily="18" charset="0"/>
                        </a:rPr>
                        <a:t>Stage</a:t>
                      </a:r>
                      <a:r>
                        <a:rPr lang="en-US" sz="1800" b="1" baseline="0" dirty="0" smtClean="0">
                          <a:latin typeface="Times New Roman" pitchFamily="18" charset="0"/>
                          <a:ea typeface="Calibri"/>
                          <a:cs typeface="Times New Roman" pitchFamily="18" charset="0"/>
                        </a:rPr>
                        <a:t> </a:t>
                      </a:r>
                      <a:endParaRPr lang="en-US" sz="1800" b="1" dirty="0">
                        <a:latin typeface="Times New Roman" pitchFamily="18" charset="0"/>
                        <a:ea typeface="Calibri"/>
                        <a:cs typeface="Times New Roman" pitchFamily="18" charset="0"/>
                      </a:endParaRPr>
                    </a:p>
                  </a:txBody>
                  <a:tcPr marL="68168" marR="68168" marT="0" marB="0" anchor="ctr"/>
                </a:tc>
                <a:tc hMerge="1">
                  <a:txBody>
                    <a:bodyPr/>
                    <a:lstStyle/>
                    <a:p>
                      <a:pPr marL="0" marR="0" algn="ctr">
                        <a:lnSpc>
                          <a:spcPct val="100000"/>
                        </a:lnSpc>
                        <a:spcBef>
                          <a:spcPts val="0"/>
                        </a:spcBef>
                        <a:spcAft>
                          <a:spcPts val="0"/>
                        </a:spcAft>
                      </a:pPr>
                      <a:endParaRPr lang="en-US" sz="1800" b="1" dirty="0">
                        <a:latin typeface="Times New Roman" pitchFamily="18" charset="0"/>
                        <a:ea typeface="Calibri"/>
                        <a:cs typeface="Times New Roman" pitchFamily="18" charset="0"/>
                      </a:endParaRPr>
                    </a:p>
                  </a:txBody>
                  <a:tcPr marL="68168" marR="68168" marT="0" marB="0" anchor="ctr"/>
                </a:tc>
                <a:tc>
                  <a:txBody>
                    <a:bodyPr/>
                    <a:lstStyle/>
                    <a:p>
                      <a:pPr marL="0" marR="0" algn="ctr">
                        <a:lnSpc>
                          <a:spcPct val="100000"/>
                        </a:lnSpc>
                        <a:spcBef>
                          <a:spcPts val="0"/>
                        </a:spcBef>
                        <a:spcAft>
                          <a:spcPts val="0"/>
                        </a:spcAft>
                      </a:pPr>
                      <a:r>
                        <a:rPr lang="en-US" sz="1800" b="1" dirty="0" smtClean="0">
                          <a:latin typeface="Times New Roman" pitchFamily="18" charset="0"/>
                          <a:cs typeface="Times New Roman" pitchFamily="18" charset="0"/>
                        </a:rPr>
                        <a:t>Requirement in</a:t>
                      </a:r>
                      <a:r>
                        <a:rPr lang="en-US" sz="1800" b="1" baseline="0" dirty="0" smtClean="0">
                          <a:latin typeface="Times New Roman" pitchFamily="18" charset="0"/>
                          <a:cs typeface="Times New Roman" pitchFamily="18" charset="0"/>
                        </a:rPr>
                        <a:t> MTs</a:t>
                      </a:r>
                      <a:endParaRPr lang="en-US" sz="1800" b="1" dirty="0">
                        <a:latin typeface="Times New Roman" pitchFamily="18" charset="0"/>
                        <a:ea typeface="Calibri"/>
                        <a:cs typeface="Times New Roman" pitchFamily="18" charset="0"/>
                      </a:endParaRPr>
                    </a:p>
                  </a:txBody>
                  <a:tcPr marL="68168" marR="68168" marT="0" marB="0" anchor="ctr"/>
                </a:tc>
              </a:tr>
              <a:tr h="370840">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kern="1200" dirty="0" smtClean="0">
                          <a:solidFill>
                            <a:schemeClr val="dk1"/>
                          </a:solidFill>
                          <a:latin typeface="Times New Roman" pitchFamily="18" charset="0"/>
                          <a:ea typeface="+mn-ea"/>
                          <a:cs typeface="Times New Roman" pitchFamily="18" charset="0"/>
                        </a:rPr>
                        <a:t>Primary @ 100 </a:t>
                      </a:r>
                      <a:r>
                        <a:rPr lang="en-US" sz="1800" kern="1200" dirty="0" err="1" smtClean="0">
                          <a:solidFill>
                            <a:schemeClr val="dk1"/>
                          </a:solidFill>
                          <a:latin typeface="Times New Roman" pitchFamily="18" charset="0"/>
                          <a:ea typeface="+mn-ea"/>
                          <a:cs typeface="Times New Roman" pitchFamily="18" charset="0"/>
                        </a:rPr>
                        <a:t>gms</a:t>
                      </a:r>
                      <a:r>
                        <a:rPr lang="en-US" sz="1800" kern="1200" dirty="0" smtClean="0">
                          <a:solidFill>
                            <a:schemeClr val="dk1"/>
                          </a:solidFill>
                          <a:latin typeface="Times New Roman" pitchFamily="18" charset="0"/>
                          <a:ea typeface="+mn-ea"/>
                          <a:cs typeface="Times New Roman" pitchFamily="18" charset="0"/>
                        </a:rPr>
                        <a:t> / day /child</a:t>
                      </a:r>
                      <a:endParaRPr lang="en-US" sz="1800" dirty="0">
                        <a:latin typeface="Times New Roman" pitchFamily="18" charset="0"/>
                        <a:ea typeface="Calibri"/>
                        <a:cs typeface="Times New Roman" pitchFamily="18" charset="0"/>
                      </a:endParaRPr>
                    </a:p>
                  </a:txBody>
                  <a:tcPr marL="68168" marR="68168" marT="0" marB="0" anchor="b"/>
                </a:tc>
                <a:tc hMerge="1">
                  <a:txBody>
                    <a:bodyPr/>
                    <a:lstStyle/>
                    <a:p>
                      <a:pPr marL="0" marR="0">
                        <a:lnSpc>
                          <a:spcPct val="115000"/>
                        </a:lnSpc>
                        <a:spcBef>
                          <a:spcPts val="0"/>
                        </a:spcBef>
                        <a:spcAft>
                          <a:spcPts val="0"/>
                        </a:spcAft>
                      </a:pPr>
                      <a:endParaRPr lang="en-US" sz="1800" dirty="0">
                        <a:latin typeface="Times New Roman" pitchFamily="18" charset="0"/>
                        <a:ea typeface="Calibri"/>
                        <a:cs typeface="Times New Roman" pitchFamily="18" charset="0"/>
                      </a:endParaRPr>
                    </a:p>
                  </a:txBody>
                  <a:tcPr marL="68168" marR="68168" marT="0" marB="0" anchor="ctr"/>
                </a:tc>
                <a:tc>
                  <a:txBody>
                    <a:bodyPr/>
                    <a:lstStyle/>
                    <a:p>
                      <a:pPr algn="ctr" fontAlgn="b"/>
                      <a:r>
                        <a:rPr lang="en-US" sz="1800" kern="1200" dirty="0" smtClean="0">
                          <a:solidFill>
                            <a:schemeClr val="dk1"/>
                          </a:solidFill>
                          <a:latin typeface="+mn-lt"/>
                          <a:ea typeface="+mn-ea"/>
                          <a:cs typeface="+mn-cs"/>
                        </a:rPr>
                        <a:t>321.82</a:t>
                      </a:r>
                      <a:endParaRPr lang="en-US" sz="1800" b="0" i="0" u="none" strike="noStrike" dirty="0" smtClean="0">
                        <a:latin typeface="Times New Roman" pitchFamily="18" charset="0"/>
                        <a:cs typeface="Times New Roman" pitchFamily="18" charset="0"/>
                      </a:endParaRPr>
                    </a:p>
                  </a:txBody>
                  <a:tcPr marL="9525" marR="9525" marT="9525" marB="0" anchor="b"/>
                </a:tc>
              </a:tr>
              <a:tr h="370840">
                <a:tc gridSpan="2">
                  <a:txBody>
                    <a:bodyPr/>
                    <a:lstStyle/>
                    <a:p>
                      <a:pPr marL="0" marR="0">
                        <a:lnSpc>
                          <a:spcPct val="115000"/>
                        </a:lnSpc>
                        <a:spcBef>
                          <a:spcPts val="0"/>
                        </a:spcBef>
                        <a:spcAft>
                          <a:spcPts val="0"/>
                        </a:spcAft>
                      </a:pPr>
                      <a:r>
                        <a:rPr lang="en-US" sz="1800" kern="1200" dirty="0" smtClean="0">
                          <a:solidFill>
                            <a:schemeClr val="dk1"/>
                          </a:solidFill>
                          <a:latin typeface="Times New Roman" pitchFamily="18" charset="0"/>
                          <a:ea typeface="+mn-ea"/>
                          <a:cs typeface="Times New Roman" pitchFamily="18" charset="0"/>
                        </a:rPr>
                        <a:t>Upper Primary @ 150 </a:t>
                      </a:r>
                      <a:r>
                        <a:rPr lang="en-US" sz="1800" kern="1200" dirty="0" err="1" smtClean="0">
                          <a:solidFill>
                            <a:schemeClr val="dk1"/>
                          </a:solidFill>
                          <a:latin typeface="Times New Roman" pitchFamily="18" charset="0"/>
                          <a:ea typeface="+mn-ea"/>
                          <a:cs typeface="Times New Roman" pitchFamily="18" charset="0"/>
                        </a:rPr>
                        <a:t>gms</a:t>
                      </a:r>
                      <a:r>
                        <a:rPr lang="en-US" sz="1800" kern="1200" dirty="0" smtClean="0">
                          <a:solidFill>
                            <a:schemeClr val="dk1"/>
                          </a:solidFill>
                          <a:latin typeface="Times New Roman" pitchFamily="18" charset="0"/>
                          <a:ea typeface="+mn-ea"/>
                          <a:cs typeface="Times New Roman" pitchFamily="18" charset="0"/>
                        </a:rPr>
                        <a:t> /day / child</a:t>
                      </a:r>
                      <a:endParaRPr lang="en-US" sz="1800" dirty="0">
                        <a:latin typeface="Times New Roman" pitchFamily="18" charset="0"/>
                        <a:ea typeface="Calibri"/>
                        <a:cs typeface="Times New Roman" pitchFamily="18" charset="0"/>
                      </a:endParaRPr>
                    </a:p>
                  </a:txBody>
                  <a:tcPr marL="68168" marR="68168" marT="0" marB="0" anchor="b"/>
                </a:tc>
                <a:tc hMerge="1">
                  <a:txBody>
                    <a:bodyPr/>
                    <a:lstStyle/>
                    <a:p>
                      <a:pPr marL="0" marR="0">
                        <a:lnSpc>
                          <a:spcPct val="115000"/>
                        </a:lnSpc>
                        <a:spcBef>
                          <a:spcPts val="0"/>
                        </a:spcBef>
                        <a:spcAft>
                          <a:spcPts val="0"/>
                        </a:spcAft>
                      </a:pPr>
                      <a:endParaRPr lang="en-US" sz="1800" dirty="0">
                        <a:latin typeface="Times New Roman" pitchFamily="18" charset="0"/>
                        <a:ea typeface="Calibri"/>
                        <a:cs typeface="Times New Roman" pitchFamily="18" charset="0"/>
                      </a:endParaRPr>
                    </a:p>
                  </a:txBody>
                  <a:tcPr marL="68168" marR="68168" marT="0" marB="0" anchor="ctr"/>
                </a:tc>
                <a:tc>
                  <a:txBody>
                    <a:bodyPr/>
                    <a:lstStyle/>
                    <a:p>
                      <a:pPr algn="ctr" fontAlgn="b"/>
                      <a:r>
                        <a:rPr lang="en-US" sz="1800" b="0" i="0" u="none" strike="noStrike" dirty="0" smtClean="0">
                          <a:latin typeface="Times New Roman" pitchFamily="18" charset="0"/>
                          <a:cs typeface="Times New Roman" pitchFamily="18" charset="0"/>
                        </a:rPr>
                        <a:t>336.93</a:t>
                      </a:r>
                      <a:endParaRPr lang="en-US" sz="1800" b="0" i="0" u="none" strike="noStrike" dirty="0">
                        <a:latin typeface="Times New Roman" pitchFamily="18" charset="0"/>
                        <a:cs typeface="Times New Roman" pitchFamily="18" charset="0"/>
                      </a:endParaRPr>
                    </a:p>
                  </a:txBody>
                  <a:tcPr marL="9525" marR="9525" marT="9525" marB="0" anchor="b"/>
                </a:tc>
              </a:tr>
              <a:tr h="370840">
                <a:tc>
                  <a:txBody>
                    <a:bodyPr/>
                    <a:lstStyle/>
                    <a:p>
                      <a:pPr marL="0" marR="0" algn="ctr">
                        <a:lnSpc>
                          <a:spcPct val="115000"/>
                        </a:lnSpc>
                        <a:spcBef>
                          <a:spcPts val="0"/>
                        </a:spcBef>
                        <a:spcAft>
                          <a:spcPts val="0"/>
                        </a:spcAft>
                      </a:pPr>
                      <a:endParaRPr lang="en-US" sz="1800" dirty="0">
                        <a:latin typeface="Times New Roman" pitchFamily="18" charset="0"/>
                        <a:ea typeface="Calibri"/>
                        <a:cs typeface="Times New Roman" pitchFamily="18" charset="0"/>
                      </a:endParaRPr>
                    </a:p>
                  </a:txBody>
                  <a:tcPr marL="68168" marR="68168" marT="0" marB="0" anchor="ctr"/>
                </a:tc>
                <a:tc>
                  <a:txBody>
                    <a:bodyPr/>
                    <a:lstStyle/>
                    <a:p>
                      <a:pPr marL="0" marR="0" algn="ctr">
                        <a:lnSpc>
                          <a:spcPct val="115000"/>
                        </a:lnSpc>
                        <a:spcBef>
                          <a:spcPts val="0"/>
                        </a:spcBef>
                        <a:spcAft>
                          <a:spcPts val="0"/>
                        </a:spcAft>
                      </a:pPr>
                      <a:r>
                        <a:rPr lang="en-US" sz="1800" b="1" dirty="0" smtClean="0">
                          <a:latin typeface="Times New Roman" pitchFamily="18" charset="0"/>
                          <a:ea typeface="Calibri"/>
                          <a:cs typeface="Times New Roman" pitchFamily="18" charset="0"/>
                        </a:rPr>
                        <a:t>Total</a:t>
                      </a:r>
                      <a:endParaRPr lang="en-US" sz="1800" b="1" dirty="0">
                        <a:latin typeface="Times New Roman" pitchFamily="18" charset="0"/>
                        <a:ea typeface="Calibri"/>
                        <a:cs typeface="Times New Roman" pitchFamily="18" charset="0"/>
                      </a:endParaRPr>
                    </a:p>
                  </a:txBody>
                  <a:tcPr marL="68168" marR="68168" marT="0" marB="0" anchor="ctr"/>
                </a:tc>
                <a:tc>
                  <a:txBody>
                    <a:bodyPr/>
                    <a:lstStyle/>
                    <a:p>
                      <a:pPr algn="ctr" fontAlgn="b"/>
                      <a:r>
                        <a:rPr lang="en-US" sz="1800" b="1" i="0" u="none" strike="noStrike" dirty="0" smtClean="0">
                          <a:latin typeface="Times New Roman" pitchFamily="18" charset="0"/>
                          <a:cs typeface="Times New Roman" pitchFamily="18" charset="0"/>
                        </a:rPr>
                        <a:t>658.75</a:t>
                      </a:r>
                      <a:endParaRPr lang="en-US" sz="1800" b="1" i="0" u="none" strike="noStrike" dirty="0">
                        <a:latin typeface="Times New Roman" pitchFamily="18" charset="0"/>
                        <a:cs typeface="Times New Roman" pitchFamily="18" charset="0"/>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43687053"/>
              </p:ext>
            </p:extLst>
          </p:nvPr>
        </p:nvGraphicFramePr>
        <p:xfrm>
          <a:off x="838200" y="1143000"/>
          <a:ext cx="7543800" cy="3970725"/>
        </p:xfrm>
        <a:graphic>
          <a:graphicData uri="http://schemas.openxmlformats.org/drawingml/2006/table">
            <a:tbl>
              <a:tblPr firstRow="1" bandRow="1">
                <a:tableStyleId>{21E4AEA4-8DFA-4A89-87EB-49C32662AFE0}</a:tableStyleId>
              </a:tblPr>
              <a:tblGrid>
                <a:gridCol w="923145"/>
                <a:gridCol w="4382223"/>
                <a:gridCol w="2238432"/>
              </a:tblGrid>
              <a:tr h="745606">
                <a:tc gridSpan="3">
                  <a:txBody>
                    <a:bodyPr/>
                    <a:lstStyle/>
                    <a:p>
                      <a:r>
                        <a:rPr lang="en-US" dirty="0" smtClean="0">
                          <a:latin typeface="Times New Roman" pitchFamily="18" charset="0"/>
                          <a:cs typeface="Times New Roman" pitchFamily="18" charset="0"/>
                        </a:rPr>
                        <a:t>Requirement</a:t>
                      </a:r>
                      <a:r>
                        <a:rPr lang="en-US" baseline="0" dirty="0" smtClean="0">
                          <a:latin typeface="Times New Roman" pitchFamily="18" charset="0"/>
                          <a:cs typeface="Times New Roman" pitchFamily="18" charset="0"/>
                        </a:rPr>
                        <a:t> of </a:t>
                      </a:r>
                      <a:r>
                        <a:rPr lang="en-US" dirty="0" smtClean="0">
                          <a:latin typeface="Times New Roman" pitchFamily="18" charset="0"/>
                          <a:cs typeface="Times New Roman" pitchFamily="18" charset="0"/>
                        </a:rPr>
                        <a:t>Central Assistance</a:t>
                      </a:r>
                      <a:r>
                        <a:rPr lang="en-US" baseline="0" dirty="0" smtClean="0">
                          <a:latin typeface="Times New Roman" pitchFamily="18" charset="0"/>
                          <a:cs typeface="Times New Roman" pitchFamily="18" charset="0"/>
                        </a:rPr>
                        <a:t> for recurring components      </a:t>
                      </a:r>
                      <a:r>
                        <a:rPr lang="en-US" i="1" baseline="0" dirty="0" smtClean="0">
                          <a:latin typeface="Times New Roman" pitchFamily="18" charset="0"/>
                          <a:cs typeface="Times New Roman" pitchFamily="18" charset="0"/>
                        </a:rPr>
                        <a:t>(in Lakhs)</a:t>
                      </a:r>
                      <a:endParaRPr lang="en-US" i="1" dirty="0">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dirty="0"/>
                    </a:p>
                  </a:txBody>
                  <a:tcPr/>
                </a:tc>
              </a:tr>
              <a:tr h="371313">
                <a:tc>
                  <a:txBody>
                    <a:bodyPr/>
                    <a:lstStyle/>
                    <a:p>
                      <a:pPr marL="0" marR="0" algn="ctr">
                        <a:lnSpc>
                          <a:spcPct val="100000"/>
                        </a:lnSpc>
                        <a:spcBef>
                          <a:spcPts val="0"/>
                        </a:spcBef>
                        <a:spcAft>
                          <a:spcPts val="0"/>
                        </a:spcAft>
                      </a:pPr>
                      <a:r>
                        <a:rPr lang="en-US" sz="1800" b="1" dirty="0">
                          <a:latin typeface="Times New Roman" pitchFamily="18" charset="0"/>
                          <a:cs typeface="Times New Roman" pitchFamily="18" charset="0"/>
                        </a:rPr>
                        <a:t>Sl. No. </a:t>
                      </a:r>
                      <a:endParaRPr lang="en-US" sz="1800" b="1" dirty="0">
                        <a:latin typeface="Times New Roman" pitchFamily="18" charset="0"/>
                        <a:ea typeface="Calibri"/>
                        <a:cs typeface="Times New Roman" pitchFamily="18" charset="0"/>
                      </a:endParaRPr>
                    </a:p>
                  </a:txBody>
                  <a:tcPr marL="68168" marR="68168" marT="0" marB="0" anchor="ctr"/>
                </a:tc>
                <a:tc>
                  <a:txBody>
                    <a:bodyPr/>
                    <a:lstStyle/>
                    <a:p>
                      <a:pPr marL="0" marR="0" algn="ctr">
                        <a:lnSpc>
                          <a:spcPct val="100000"/>
                        </a:lnSpc>
                        <a:spcBef>
                          <a:spcPts val="0"/>
                        </a:spcBef>
                        <a:spcAft>
                          <a:spcPts val="0"/>
                        </a:spcAft>
                      </a:pPr>
                      <a:r>
                        <a:rPr lang="en-US" sz="1800" b="1" dirty="0">
                          <a:latin typeface="Times New Roman" pitchFamily="18" charset="0"/>
                          <a:cs typeface="Times New Roman" pitchFamily="18" charset="0"/>
                        </a:rPr>
                        <a:t>Component</a:t>
                      </a:r>
                      <a:endParaRPr lang="en-US" sz="1800" b="1" dirty="0">
                        <a:latin typeface="Times New Roman" pitchFamily="18" charset="0"/>
                        <a:ea typeface="Calibri"/>
                        <a:cs typeface="Times New Roman" pitchFamily="18" charset="0"/>
                      </a:endParaRPr>
                    </a:p>
                  </a:txBody>
                  <a:tcPr marL="68168" marR="68168" marT="0" marB="0" anchor="ctr"/>
                </a:tc>
                <a:tc>
                  <a:txBody>
                    <a:bodyPr/>
                    <a:lstStyle/>
                    <a:p>
                      <a:pPr marL="0" marR="0" algn="ctr">
                        <a:lnSpc>
                          <a:spcPct val="100000"/>
                        </a:lnSpc>
                        <a:spcBef>
                          <a:spcPts val="0"/>
                        </a:spcBef>
                        <a:spcAft>
                          <a:spcPts val="0"/>
                        </a:spcAft>
                      </a:pPr>
                      <a:r>
                        <a:rPr lang="en-US" sz="1800" b="1" dirty="0" smtClean="0">
                          <a:latin typeface="Times New Roman" pitchFamily="18" charset="0"/>
                          <a:cs typeface="Times New Roman" pitchFamily="18" charset="0"/>
                        </a:rPr>
                        <a:t>Requirement</a:t>
                      </a:r>
                      <a:endParaRPr lang="en-US" sz="1800" b="1" dirty="0">
                        <a:latin typeface="Times New Roman" pitchFamily="18" charset="0"/>
                        <a:ea typeface="Calibri"/>
                        <a:cs typeface="Times New Roman" pitchFamily="18" charset="0"/>
                      </a:endParaRPr>
                    </a:p>
                  </a:txBody>
                  <a:tcPr marL="68168" marR="68168" marT="0" marB="0" anchor="ctr"/>
                </a:tc>
              </a:tr>
              <a:tr h="424358">
                <a:tc>
                  <a:txBody>
                    <a:bodyPr/>
                    <a:lstStyle/>
                    <a:p>
                      <a:pPr marL="0" marR="0" algn="ctr">
                        <a:lnSpc>
                          <a:spcPct val="115000"/>
                        </a:lnSpc>
                        <a:spcBef>
                          <a:spcPts val="0"/>
                        </a:spcBef>
                        <a:spcAft>
                          <a:spcPts val="0"/>
                        </a:spcAft>
                      </a:pPr>
                      <a:r>
                        <a:rPr lang="en-US" sz="1800" dirty="0">
                          <a:latin typeface="Times New Roman" pitchFamily="18" charset="0"/>
                          <a:cs typeface="Times New Roman" pitchFamily="18" charset="0"/>
                        </a:rPr>
                        <a:t>1</a:t>
                      </a:r>
                      <a:endParaRPr lang="en-US" sz="1800" dirty="0">
                        <a:latin typeface="Times New Roman" pitchFamily="18" charset="0"/>
                        <a:ea typeface="Calibri"/>
                        <a:cs typeface="Times New Roman" pitchFamily="18" charset="0"/>
                      </a:endParaRPr>
                    </a:p>
                  </a:txBody>
                  <a:tcPr marL="68168" marR="68168" marT="0" marB="0" anchor="b"/>
                </a:tc>
                <a:tc>
                  <a:txBody>
                    <a:bodyPr/>
                    <a:lstStyle/>
                    <a:p>
                      <a:pPr marL="0" marR="0">
                        <a:lnSpc>
                          <a:spcPct val="115000"/>
                        </a:lnSpc>
                        <a:spcBef>
                          <a:spcPts val="0"/>
                        </a:spcBef>
                        <a:spcAft>
                          <a:spcPts val="0"/>
                        </a:spcAft>
                      </a:pPr>
                      <a:r>
                        <a:rPr lang="en-US" sz="1800" dirty="0">
                          <a:latin typeface="Times New Roman" pitchFamily="18" charset="0"/>
                          <a:cs typeface="Times New Roman" pitchFamily="18" charset="0"/>
                        </a:rPr>
                        <a:t>Cooking Cost </a:t>
                      </a:r>
                      <a:endParaRPr lang="en-US" sz="1800" dirty="0">
                        <a:latin typeface="Times New Roman" pitchFamily="18" charset="0"/>
                        <a:ea typeface="Calibri"/>
                        <a:cs typeface="Times New Roman" pitchFamily="18" charset="0"/>
                      </a:endParaRPr>
                    </a:p>
                  </a:txBody>
                  <a:tcPr marL="68168" marR="68168" marT="0" marB="0" anchor="ctr"/>
                </a:tc>
                <a:tc>
                  <a:txBody>
                    <a:bodyPr/>
                    <a:lstStyle/>
                    <a:p>
                      <a:pPr algn="ctr" fontAlgn="b"/>
                      <a:r>
                        <a:rPr lang="en-US" sz="1800" b="0" i="0" u="none" strike="noStrike" dirty="0" smtClean="0">
                          <a:latin typeface="Times New Roman" pitchFamily="18" charset="0"/>
                          <a:cs typeface="Times New Roman" pitchFamily="18" charset="0"/>
                        </a:rPr>
                        <a:t>271.73</a:t>
                      </a:r>
                    </a:p>
                  </a:txBody>
                  <a:tcPr marL="9525" marR="9525" marT="9525" marB="0" anchor="b"/>
                </a:tc>
              </a:tr>
              <a:tr h="424358">
                <a:tc>
                  <a:txBody>
                    <a:bodyPr/>
                    <a:lstStyle/>
                    <a:p>
                      <a:pPr marL="0" marR="0" algn="ctr">
                        <a:lnSpc>
                          <a:spcPct val="115000"/>
                        </a:lnSpc>
                        <a:spcBef>
                          <a:spcPts val="0"/>
                        </a:spcBef>
                        <a:spcAft>
                          <a:spcPts val="0"/>
                        </a:spcAft>
                      </a:pPr>
                      <a:r>
                        <a:rPr lang="en-US" sz="1800" dirty="0">
                          <a:latin typeface="Times New Roman" pitchFamily="18" charset="0"/>
                          <a:cs typeface="Times New Roman" pitchFamily="18" charset="0"/>
                        </a:rPr>
                        <a:t>2</a:t>
                      </a:r>
                      <a:endParaRPr lang="en-US" sz="1800" dirty="0">
                        <a:latin typeface="Times New Roman" pitchFamily="18" charset="0"/>
                        <a:ea typeface="Calibri"/>
                        <a:cs typeface="Times New Roman" pitchFamily="18" charset="0"/>
                      </a:endParaRPr>
                    </a:p>
                  </a:txBody>
                  <a:tcPr marL="68168" marR="68168" marT="0" marB="0" anchor="b"/>
                </a:tc>
                <a:tc>
                  <a:txBody>
                    <a:bodyPr/>
                    <a:lstStyle/>
                    <a:p>
                      <a:pPr marL="0" marR="0">
                        <a:lnSpc>
                          <a:spcPct val="115000"/>
                        </a:lnSpc>
                        <a:spcBef>
                          <a:spcPts val="0"/>
                        </a:spcBef>
                        <a:spcAft>
                          <a:spcPts val="0"/>
                        </a:spcAft>
                      </a:pPr>
                      <a:r>
                        <a:rPr lang="en-US" sz="1800" dirty="0">
                          <a:latin typeface="Times New Roman" pitchFamily="18" charset="0"/>
                          <a:cs typeface="Times New Roman" pitchFamily="18" charset="0"/>
                        </a:rPr>
                        <a:t>Cost of </a:t>
                      </a:r>
                      <a:r>
                        <a:rPr lang="en-US" sz="1800" dirty="0" smtClean="0">
                          <a:latin typeface="Times New Roman" pitchFamily="18" charset="0"/>
                          <a:cs typeface="Times New Roman" pitchFamily="18" charset="0"/>
                        </a:rPr>
                        <a:t>Foodgrains </a:t>
                      </a:r>
                      <a:endParaRPr lang="en-US" sz="1800" dirty="0">
                        <a:latin typeface="Times New Roman" pitchFamily="18" charset="0"/>
                        <a:ea typeface="Calibri"/>
                        <a:cs typeface="Times New Roman" pitchFamily="18" charset="0"/>
                      </a:endParaRPr>
                    </a:p>
                  </a:txBody>
                  <a:tcPr marL="68168" marR="68168" marT="0" marB="0" anchor="ctr"/>
                </a:tc>
                <a:tc>
                  <a:txBody>
                    <a:bodyPr/>
                    <a:lstStyle/>
                    <a:p>
                      <a:pPr algn="ctr" fontAlgn="b"/>
                      <a:r>
                        <a:rPr lang="en-US" sz="1800" b="0" i="0" u="none" strike="noStrike" dirty="0" smtClean="0">
                          <a:latin typeface="Times New Roman" pitchFamily="18" charset="0"/>
                          <a:cs typeface="Times New Roman" pitchFamily="18" charset="0"/>
                        </a:rPr>
                        <a:t>19.76</a:t>
                      </a:r>
                      <a:endParaRPr lang="en-US" sz="1800" b="0" i="0" u="none" strike="noStrike" dirty="0">
                        <a:latin typeface="Times New Roman" pitchFamily="18" charset="0"/>
                        <a:cs typeface="Times New Roman" pitchFamily="18" charset="0"/>
                      </a:endParaRPr>
                    </a:p>
                  </a:txBody>
                  <a:tcPr marL="9525" marR="9525" marT="9525" marB="0" anchor="b"/>
                </a:tc>
              </a:tr>
              <a:tr h="424358">
                <a:tc>
                  <a:txBody>
                    <a:bodyPr/>
                    <a:lstStyle/>
                    <a:p>
                      <a:pPr marL="0" marR="0" algn="ctr">
                        <a:lnSpc>
                          <a:spcPct val="115000"/>
                        </a:lnSpc>
                        <a:spcBef>
                          <a:spcPts val="0"/>
                        </a:spcBef>
                        <a:spcAft>
                          <a:spcPts val="0"/>
                        </a:spcAft>
                      </a:pPr>
                      <a:r>
                        <a:rPr lang="en-US" sz="1800">
                          <a:latin typeface="Times New Roman" pitchFamily="18" charset="0"/>
                          <a:cs typeface="Times New Roman" pitchFamily="18" charset="0"/>
                        </a:rPr>
                        <a:t>3</a:t>
                      </a:r>
                      <a:endParaRPr lang="en-US" sz="1800">
                        <a:latin typeface="Times New Roman" pitchFamily="18" charset="0"/>
                        <a:ea typeface="Calibri"/>
                        <a:cs typeface="Times New Roman" pitchFamily="18" charset="0"/>
                      </a:endParaRPr>
                    </a:p>
                  </a:txBody>
                  <a:tcPr marL="68168" marR="68168" marT="0" marB="0" anchor="b"/>
                </a:tc>
                <a:tc>
                  <a:txBody>
                    <a:bodyPr/>
                    <a:lstStyle/>
                    <a:p>
                      <a:pPr marL="0" marR="0">
                        <a:lnSpc>
                          <a:spcPct val="115000"/>
                        </a:lnSpc>
                        <a:spcBef>
                          <a:spcPts val="0"/>
                        </a:spcBef>
                        <a:spcAft>
                          <a:spcPts val="0"/>
                        </a:spcAft>
                      </a:pPr>
                      <a:r>
                        <a:rPr lang="en-US" sz="1800" dirty="0">
                          <a:latin typeface="Times New Roman" pitchFamily="18" charset="0"/>
                          <a:cs typeface="Times New Roman" pitchFamily="18" charset="0"/>
                        </a:rPr>
                        <a:t>Transportation Assistance</a:t>
                      </a:r>
                      <a:endParaRPr lang="en-US" sz="1800" dirty="0">
                        <a:latin typeface="Times New Roman" pitchFamily="18" charset="0"/>
                        <a:ea typeface="Calibri"/>
                        <a:cs typeface="Times New Roman" pitchFamily="18" charset="0"/>
                      </a:endParaRPr>
                    </a:p>
                  </a:txBody>
                  <a:tcPr marL="68168" marR="68168" marT="0" marB="0" anchor="ctr"/>
                </a:tc>
                <a:tc>
                  <a:txBody>
                    <a:bodyPr/>
                    <a:lstStyle/>
                    <a:p>
                      <a:pPr algn="ctr" fontAlgn="b"/>
                      <a:r>
                        <a:rPr lang="en-US" sz="1800" b="0" i="0" u="none" strike="noStrike" dirty="0" smtClean="0">
                          <a:latin typeface="Times New Roman" pitchFamily="18" charset="0"/>
                          <a:cs typeface="Times New Roman" pitchFamily="18" charset="0"/>
                        </a:rPr>
                        <a:t>4.94</a:t>
                      </a:r>
                      <a:endParaRPr lang="en-US" sz="1800" b="0" i="0" u="none" strike="noStrike" dirty="0">
                        <a:latin typeface="Times New Roman" pitchFamily="18" charset="0"/>
                        <a:cs typeface="Times New Roman" pitchFamily="18" charset="0"/>
                      </a:endParaRPr>
                    </a:p>
                  </a:txBody>
                  <a:tcPr marL="9525" marR="9525" marT="9525" marB="0" anchor="b"/>
                </a:tc>
              </a:tr>
              <a:tr h="424358">
                <a:tc>
                  <a:txBody>
                    <a:bodyPr/>
                    <a:lstStyle/>
                    <a:p>
                      <a:pPr marL="0" marR="0" algn="ctr">
                        <a:lnSpc>
                          <a:spcPct val="115000"/>
                        </a:lnSpc>
                        <a:spcBef>
                          <a:spcPts val="0"/>
                        </a:spcBef>
                        <a:spcAft>
                          <a:spcPts val="0"/>
                        </a:spcAft>
                      </a:pPr>
                      <a:r>
                        <a:rPr lang="en-US" sz="1800" dirty="0">
                          <a:latin typeface="Times New Roman" pitchFamily="18" charset="0"/>
                          <a:cs typeface="Times New Roman" pitchFamily="18" charset="0"/>
                        </a:rPr>
                        <a:t>4</a:t>
                      </a:r>
                      <a:endParaRPr lang="en-US" sz="1800" dirty="0">
                        <a:latin typeface="Times New Roman" pitchFamily="18" charset="0"/>
                        <a:ea typeface="Calibri"/>
                        <a:cs typeface="Times New Roman" pitchFamily="18" charset="0"/>
                      </a:endParaRPr>
                    </a:p>
                  </a:txBody>
                  <a:tcPr marL="68168" marR="68168" marT="0" marB="0" anchor="ctr"/>
                </a:tc>
                <a:tc>
                  <a:txBody>
                    <a:bodyPr/>
                    <a:lstStyle/>
                    <a:p>
                      <a:pPr marL="0" marR="0">
                        <a:lnSpc>
                          <a:spcPct val="115000"/>
                        </a:lnSpc>
                        <a:spcBef>
                          <a:spcPts val="0"/>
                        </a:spcBef>
                        <a:spcAft>
                          <a:spcPts val="0"/>
                        </a:spcAft>
                      </a:pPr>
                      <a:r>
                        <a:rPr lang="en-US" sz="1800" dirty="0" smtClean="0">
                          <a:latin typeface="Times New Roman" pitchFamily="18" charset="0"/>
                          <a:cs typeface="Times New Roman" pitchFamily="18" charset="0"/>
                        </a:rPr>
                        <a:t>Honorarium </a:t>
                      </a:r>
                      <a:r>
                        <a:rPr lang="en-US" sz="1800" dirty="0">
                          <a:latin typeface="Times New Roman" pitchFamily="18" charset="0"/>
                          <a:cs typeface="Times New Roman" pitchFamily="18" charset="0"/>
                        </a:rPr>
                        <a:t>to Cook cum helpers</a:t>
                      </a:r>
                      <a:endParaRPr lang="en-US" sz="1800" dirty="0">
                        <a:latin typeface="Times New Roman" pitchFamily="18" charset="0"/>
                        <a:ea typeface="Calibri"/>
                        <a:cs typeface="Times New Roman" pitchFamily="18" charset="0"/>
                      </a:endParaRPr>
                    </a:p>
                  </a:txBody>
                  <a:tcPr marL="68168" marR="68168" marT="0" marB="0" anchor="ctr"/>
                </a:tc>
                <a:tc>
                  <a:txBody>
                    <a:bodyPr/>
                    <a:lstStyle/>
                    <a:p>
                      <a:pPr algn="ctr" fontAlgn="b"/>
                      <a:r>
                        <a:rPr lang="en-US" sz="1800" b="0" i="0" u="none" strike="noStrike" dirty="0" smtClean="0">
                          <a:latin typeface="Times New Roman" pitchFamily="18" charset="0"/>
                          <a:cs typeface="Times New Roman" pitchFamily="18" charset="0"/>
                        </a:rPr>
                        <a:t>72.10</a:t>
                      </a:r>
                      <a:endParaRPr lang="en-US" sz="1800" b="0" i="0" u="none" strike="noStrike" dirty="0">
                        <a:latin typeface="Times New Roman" pitchFamily="18" charset="0"/>
                        <a:cs typeface="Times New Roman" pitchFamily="18" charset="0"/>
                      </a:endParaRPr>
                    </a:p>
                  </a:txBody>
                  <a:tcPr marL="9525" marR="9525" marT="9525" marB="0" anchor="b"/>
                </a:tc>
              </a:tr>
              <a:tr h="509229">
                <a:tc>
                  <a:txBody>
                    <a:bodyPr/>
                    <a:lstStyle/>
                    <a:p>
                      <a:pPr marL="0" marR="0" algn="ctr">
                        <a:lnSpc>
                          <a:spcPct val="115000"/>
                        </a:lnSpc>
                        <a:spcBef>
                          <a:spcPts val="0"/>
                        </a:spcBef>
                        <a:spcAft>
                          <a:spcPts val="0"/>
                        </a:spcAft>
                      </a:pPr>
                      <a:r>
                        <a:rPr lang="en-US" sz="1800" dirty="0" smtClean="0">
                          <a:latin typeface="Times New Roman" pitchFamily="18" charset="0"/>
                          <a:ea typeface="Calibri"/>
                          <a:cs typeface="Times New Roman" pitchFamily="18" charset="0"/>
                        </a:rPr>
                        <a:t>5</a:t>
                      </a:r>
                      <a:endParaRPr lang="en-US" sz="1800" dirty="0">
                        <a:latin typeface="Times New Roman" pitchFamily="18" charset="0"/>
                        <a:ea typeface="Calibri"/>
                        <a:cs typeface="Times New Roman" pitchFamily="18" charset="0"/>
                      </a:endParaRPr>
                    </a:p>
                  </a:txBody>
                  <a:tcPr marL="68168" marR="68168" marT="0" marB="0" anchor="ctr"/>
                </a:tc>
                <a:tc>
                  <a:txBody>
                    <a:bodyPr/>
                    <a:lstStyle/>
                    <a:p>
                      <a:pPr marL="0" marR="0">
                        <a:lnSpc>
                          <a:spcPct val="115000"/>
                        </a:lnSpc>
                        <a:spcBef>
                          <a:spcPts val="0"/>
                        </a:spcBef>
                        <a:spcAft>
                          <a:spcPts val="0"/>
                        </a:spcAft>
                      </a:pPr>
                      <a:r>
                        <a:rPr lang="en-US" sz="1800" dirty="0" smtClean="0">
                          <a:latin typeface="Times New Roman" pitchFamily="18" charset="0"/>
                          <a:ea typeface="Calibri"/>
                          <a:cs typeface="Times New Roman" pitchFamily="18" charset="0"/>
                        </a:rPr>
                        <a:t>Management</a:t>
                      </a:r>
                      <a:r>
                        <a:rPr lang="en-US" sz="1800" baseline="0" dirty="0" smtClean="0">
                          <a:latin typeface="Times New Roman" pitchFamily="18" charset="0"/>
                          <a:ea typeface="Calibri"/>
                          <a:cs typeface="Times New Roman" pitchFamily="18" charset="0"/>
                        </a:rPr>
                        <a:t> Monitoring and Evaluation </a:t>
                      </a:r>
                      <a:endParaRPr lang="en-US" sz="1800" dirty="0">
                        <a:latin typeface="Times New Roman" pitchFamily="18" charset="0"/>
                        <a:ea typeface="Calibri"/>
                        <a:cs typeface="Times New Roman" pitchFamily="18" charset="0"/>
                      </a:endParaRPr>
                    </a:p>
                  </a:txBody>
                  <a:tcPr marL="68168" marR="68168" marT="0" marB="0" anchor="ctr"/>
                </a:tc>
                <a:tc>
                  <a:txBody>
                    <a:bodyPr/>
                    <a:lstStyle/>
                    <a:p>
                      <a:pPr algn="ctr" fontAlgn="b"/>
                      <a:r>
                        <a:rPr lang="en-US" sz="1800" b="0" i="0" u="none" strike="noStrike" dirty="0" smtClean="0">
                          <a:latin typeface="Times New Roman" pitchFamily="18" charset="0"/>
                          <a:cs typeface="Times New Roman" pitchFamily="18" charset="0"/>
                        </a:rPr>
                        <a:t>6.63</a:t>
                      </a:r>
                      <a:endParaRPr lang="en-US" sz="1800" b="0" i="0" u="none" strike="noStrike" dirty="0">
                        <a:latin typeface="Times New Roman" pitchFamily="18" charset="0"/>
                        <a:cs typeface="Times New Roman" pitchFamily="18" charset="0"/>
                      </a:endParaRPr>
                    </a:p>
                  </a:txBody>
                  <a:tcPr marL="9525" marR="9525" marT="9525" marB="0" anchor="b"/>
                </a:tc>
              </a:tr>
              <a:tr h="647145">
                <a:tc>
                  <a:txBody>
                    <a:bodyPr/>
                    <a:lstStyle/>
                    <a:p>
                      <a:pPr marL="0" marR="0" algn="ctr">
                        <a:lnSpc>
                          <a:spcPct val="115000"/>
                        </a:lnSpc>
                        <a:spcBef>
                          <a:spcPts val="0"/>
                        </a:spcBef>
                        <a:spcAft>
                          <a:spcPts val="0"/>
                        </a:spcAft>
                      </a:pPr>
                      <a:endParaRPr lang="en-US" sz="1800" dirty="0">
                        <a:latin typeface="Times New Roman" pitchFamily="18" charset="0"/>
                        <a:ea typeface="Calibri"/>
                        <a:cs typeface="Times New Roman" pitchFamily="18" charset="0"/>
                      </a:endParaRPr>
                    </a:p>
                  </a:txBody>
                  <a:tcPr marL="68168" marR="68168" marT="0" marB="0" anchor="ctr"/>
                </a:tc>
                <a:tc>
                  <a:txBody>
                    <a:bodyPr/>
                    <a:lstStyle/>
                    <a:p>
                      <a:pPr marL="0" marR="0" algn="ctr">
                        <a:lnSpc>
                          <a:spcPct val="115000"/>
                        </a:lnSpc>
                        <a:spcBef>
                          <a:spcPts val="0"/>
                        </a:spcBef>
                        <a:spcAft>
                          <a:spcPts val="0"/>
                        </a:spcAft>
                      </a:pPr>
                      <a:r>
                        <a:rPr lang="en-US" sz="1800" b="1" dirty="0" smtClean="0">
                          <a:latin typeface="Times New Roman" pitchFamily="18" charset="0"/>
                          <a:ea typeface="Calibri"/>
                          <a:cs typeface="Times New Roman" pitchFamily="18" charset="0"/>
                        </a:rPr>
                        <a:t>Total</a:t>
                      </a:r>
                      <a:endParaRPr lang="en-US" sz="1800" b="1" dirty="0">
                        <a:latin typeface="Times New Roman" pitchFamily="18" charset="0"/>
                        <a:ea typeface="Calibri"/>
                        <a:cs typeface="Times New Roman" pitchFamily="18" charset="0"/>
                      </a:endParaRPr>
                    </a:p>
                  </a:txBody>
                  <a:tcPr marL="68168" marR="68168" marT="0" marB="0" anchor="ctr"/>
                </a:tc>
                <a:tc>
                  <a:txBody>
                    <a:bodyPr/>
                    <a:lstStyle/>
                    <a:p>
                      <a:pPr algn="ctr" fontAlgn="b"/>
                      <a:r>
                        <a:rPr lang="en-US" sz="1800" b="1" i="0" u="none" strike="noStrike" smtClean="0">
                          <a:latin typeface="Times New Roman" pitchFamily="18" charset="0"/>
                          <a:cs typeface="Times New Roman" pitchFamily="18" charset="0"/>
                        </a:rPr>
                        <a:t>375.16</a:t>
                      </a:r>
                      <a:endParaRPr lang="en-US" sz="1800" b="1" i="0" u="none" strike="noStrike" dirty="0">
                        <a:latin typeface="Times New Roman" pitchFamily="18" charset="0"/>
                        <a:cs typeface="Times New Roman" pitchFamily="18" charset="0"/>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85800" y="381000"/>
          <a:ext cx="8077200" cy="640080"/>
        </p:xfrm>
        <a:graphic>
          <a:graphicData uri="http://schemas.openxmlformats.org/drawingml/2006/table">
            <a:tbl>
              <a:tblPr firstRow="1" bandRow="1">
                <a:tableStyleId>{5C22544A-7EE6-4342-B048-85BDC9FD1C3A}</a:tableStyleId>
              </a:tblPr>
              <a:tblGrid>
                <a:gridCol w="8077200"/>
              </a:tblGrid>
              <a:tr h="370840">
                <a:tc>
                  <a:txBody>
                    <a:bodyPr/>
                    <a:lstStyle/>
                    <a:p>
                      <a:pPr algn="ctr"/>
                      <a:r>
                        <a:rPr lang="en-US" dirty="0" smtClean="0">
                          <a:latin typeface="Times New Roman" pitchFamily="18" charset="0"/>
                          <a:cs typeface="Times New Roman" pitchFamily="18" charset="0"/>
                        </a:rPr>
                        <a:t>UTs Proposal</a:t>
                      </a:r>
                      <a:r>
                        <a:rPr lang="en-US" baseline="0" dirty="0" smtClean="0">
                          <a:latin typeface="Times New Roman" pitchFamily="18" charset="0"/>
                          <a:cs typeface="Times New Roman" pitchFamily="18" charset="0"/>
                        </a:rPr>
                        <a:t>  for Grant of Additional Central Assistance </a:t>
                      </a:r>
                    </a:p>
                    <a:p>
                      <a:pPr algn="ctr"/>
                      <a:r>
                        <a:rPr lang="en-US" baseline="0" dirty="0" smtClean="0">
                          <a:latin typeface="Times New Roman" pitchFamily="18" charset="0"/>
                          <a:cs typeface="Times New Roman" pitchFamily="18" charset="0"/>
                        </a:rPr>
                        <a:t>For Implementation of Supplementary Nutritional Scheme</a:t>
                      </a:r>
                      <a:endParaRPr lang="en-US" dirty="0">
                        <a:latin typeface="Times New Roman" pitchFamily="18" charset="0"/>
                        <a:cs typeface="Times New Roman" pitchFamily="18" charset="0"/>
                      </a:endParaRPr>
                    </a:p>
                  </a:txBody>
                  <a:tcPr/>
                </a:tc>
              </a:tr>
            </a:tbl>
          </a:graphicData>
        </a:graphic>
      </p:graphicFrame>
      <p:graphicFrame>
        <p:nvGraphicFramePr>
          <p:cNvPr id="5" name="Table 4"/>
          <p:cNvGraphicFramePr>
            <a:graphicFrameLocks noGrp="1"/>
          </p:cNvGraphicFramePr>
          <p:nvPr/>
        </p:nvGraphicFramePr>
        <p:xfrm>
          <a:off x="228600" y="1143000"/>
          <a:ext cx="8610600" cy="5181600"/>
        </p:xfrm>
        <a:graphic>
          <a:graphicData uri="http://schemas.openxmlformats.org/drawingml/2006/table">
            <a:tbl>
              <a:tblPr firstRow="1" bandRow="1">
                <a:tableStyleId>{5C22544A-7EE6-4342-B048-85BDC9FD1C3A}</a:tableStyleId>
              </a:tblPr>
              <a:tblGrid>
                <a:gridCol w="473979"/>
                <a:gridCol w="1737921"/>
                <a:gridCol w="1263942"/>
                <a:gridCol w="1324758"/>
                <a:gridCol w="1371600"/>
                <a:gridCol w="1219200"/>
                <a:gridCol w="1219200"/>
              </a:tblGrid>
              <a:tr h="1053920">
                <a:tc>
                  <a:txBody>
                    <a:bodyPr/>
                    <a:lstStyle/>
                    <a:p>
                      <a:pPr algn="ctr"/>
                      <a:r>
                        <a:rPr lang="en-US" sz="1600" dirty="0" smtClean="0">
                          <a:latin typeface="Times New Roman" pitchFamily="18" charset="0"/>
                          <a:cs typeface="Times New Roman" pitchFamily="18" charset="0"/>
                        </a:rPr>
                        <a:t>Sl.</a:t>
                      </a:r>
                    </a:p>
                    <a:p>
                      <a:pPr algn="ctr"/>
                      <a:r>
                        <a:rPr lang="en-US" sz="1600" dirty="0" smtClean="0">
                          <a:latin typeface="Times New Roman" pitchFamily="18" charset="0"/>
                          <a:cs typeface="Times New Roman" pitchFamily="18" charset="0"/>
                        </a:rPr>
                        <a:t>No</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Items</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Periodicity</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Quantum</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Total Expenditure against targeted no. of Children</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UT Share </a:t>
                      </a:r>
                    </a:p>
                    <a:p>
                      <a:pPr algn="ctr"/>
                      <a:r>
                        <a:rPr lang="en-US" sz="1600" dirty="0" smtClean="0">
                          <a:latin typeface="Times New Roman" pitchFamily="18" charset="0"/>
                          <a:cs typeface="Times New Roman" pitchFamily="18" charset="0"/>
                        </a:rPr>
                        <a:t>(in Lakhs )</a:t>
                      </a:r>
                      <a:endParaRPr lang="en-US"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Central Share  </a:t>
                      </a:r>
                    </a:p>
                    <a:p>
                      <a:pPr algn="ctr"/>
                      <a:r>
                        <a:rPr lang="en-US" sz="1600" dirty="0" smtClean="0">
                          <a:latin typeface="Times New Roman" pitchFamily="18" charset="0"/>
                          <a:cs typeface="Times New Roman" pitchFamily="18" charset="0"/>
                        </a:rPr>
                        <a:t>(in Lakhs )</a:t>
                      </a:r>
                      <a:endParaRPr lang="en-US" sz="1600" dirty="0">
                        <a:latin typeface="Times New Roman" pitchFamily="18" charset="0"/>
                        <a:cs typeface="Times New Roman" pitchFamily="18" charset="0"/>
                      </a:endParaRPr>
                    </a:p>
                  </a:txBody>
                  <a:tcPr/>
                </a:tc>
              </a:tr>
              <a:tr h="471491">
                <a:tc>
                  <a:txBody>
                    <a:bodyPr/>
                    <a:lstStyle/>
                    <a:p>
                      <a:r>
                        <a:rPr lang="en-US" sz="1400" dirty="0" smtClean="0">
                          <a:latin typeface="Times New Roman" pitchFamily="18" charset="0"/>
                          <a:cs typeface="Times New Roman" pitchFamily="18" charset="0"/>
                        </a:rPr>
                        <a:t>1</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Boiled</a:t>
                      </a:r>
                      <a:r>
                        <a:rPr lang="en-US" sz="1400" baseline="0" dirty="0" smtClean="0">
                          <a:latin typeface="Times New Roman" pitchFamily="18" charset="0"/>
                          <a:cs typeface="Times New Roman" pitchFamily="18" charset="0"/>
                        </a:rPr>
                        <a:t> Eggs</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Thrice a week</a:t>
                      </a:r>
                      <a:endParaRPr lang="en-US"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One egg</a:t>
                      </a:r>
                    </a:p>
                    <a:p>
                      <a:pPr algn="ctr"/>
                      <a:r>
                        <a:rPr lang="en-US" sz="1400" dirty="0" smtClean="0">
                          <a:latin typeface="Times New Roman" pitchFamily="18" charset="0"/>
                          <a:cs typeface="Times New Roman" pitchFamily="18" charset="0"/>
                        </a:rPr>
                        <a:t>per day / child</a:t>
                      </a:r>
                      <a:endParaRPr lang="en-US"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214.00 Lakhs </a:t>
                      </a:r>
                    </a:p>
                    <a:p>
                      <a:pPr algn="ctr"/>
                      <a:r>
                        <a:rPr lang="en-US" sz="1100" dirty="0" smtClean="0">
                          <a:latin typeface="Times New Roman" pitchFamily="18" charset="0"/>
                          <a:cs typeface="Times New Roman" pitchFamily="18" charset="0"/>
                        </a:rPr>
                        <a:t>(24838X6.5X3X44)</a:t>
                      </a:r>
                      <a:endParaRPr lang="en-US" sz="11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143.00</a:t>
                      </a:r>
                    </a:p>
                    <a:p>
                      <a:pPr algn="ctr"/>
                      <a:r>
                        <a:rPr lang="en-US" sz="1400" dirty="0" smtClean="0">
                          <a:latin typeface="Times New Roman" pitchFamily="18" charset="0"/>
                          <a:cs typeface="Times New Roman" pitchFamily="18" charset="0"/>
                        </a:rPr>
                        <a:t>(for twic</a:t>
                      </a:r>
                      <a:r>
                        <a:rPr lang="en-US" sz="1400" baseline="0" dirty="0" smtClean="0">
                          <a:latin typeface="Times New Roman" pitchFamily="18" charset="0"/>
                          <a:cs typeface="Times New Roman" pitchFamily="18" charset="0"/>
                        </a:rPr>
                        <a:t>e a week)</a:t>
                      </a:r>
                      <a:endParaRPr lang="en-US"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71.00</a:t>
                      </a:r>
                    </a:p>
                    <a:p>
                      <a:pPr algn="ctr"/>
                      <a:r>
                        <a:rPr lang="en-US" sz="1400" dirty="0" smtClean="0">
                          <a:latin typeface="Times New Roman" pitchFamily="18" charset="0"/>
                          <a:cs typeface="Times New Roman" pitchFamily="18" charset="0"/>
                        </a:rPr>
                        <a:t>(for</a:t>
                      </a:r>
                      <a:r>
                        <a:rPr lang="en-US" sz="1400" baseline="0" dirty="0" smtClean="0">
                          <a:latin typeface="Times New Roman" pitchFamily="18" charset="0"/>
                          <a:cs typeface="Times New Roman" pitchFamily="18" charset="0"/>
                        </a:rPr>
                        <a:t> once a week)</a:t>
                      </a:r>
                      <a:endParaRPr lang="en-US" sz="1400" dirty="0">
                        <a:latin typeface="Times New Roman" pitchFamily="18" charset="0"/>
                        <a:cs typeface="Times New Roman" pitchFamily="18" charset="0"/>
                      </a:endParaRPr>
                    </a:p>
                  </a:txBody>
                  <a:tcPr/>
                </a:tc>
              </a:tr>
              <a:tr h="277347">
                <a:tc>
                  <a:txBody>
                    <a:bodyPr/>
                    <a:lstStyle/>
                    <a:p>
                      <a:r>
                        <a:rPr lang="en-US" sz="1400" dirty="0" smtClean="0">
                          <a:latin typeface="Times New Roman" pitchFamily="18" charset="0"/>
                          <a:cs typeface="Times New Roman" pitchFamily="18" charset="0"/>
                        </a:rPr>
                        <a:t>2</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Banana</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Once a week</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150 </a:t>
                      </a:r>
                      <a:r>
                        <a:rPr lang="en-US" sz="1400" dirty="0" err="1" smtClean="0">
                          <a:latin typeface="Times New Roman" pitchFamily="18" charset="0"/>
                          <a:cs typeface="Times New Roman" pitchFamily="18" charset="0"/>
                        </a:rPr>
                        <a:t>gms</a:t>
                      </a:r>
                      <a:endParaRPr lang="en-US"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6.56 Lakhs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Times New Roman" pitchFamily="18" charset="0"/>
                          <a:cs typeface="Times New Roman" pitchFamily="18" charset="0"/>
                        </a:rPr>
                        <a:t>(24838X6X1X44)</a:t>
                      </a:r>
                    </a:p>
                    <a:p>
                      <a:pPr algn="ctr"/>
                      <a:endParaRPr lang="en-US"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6.56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(for</a:t>
                      </a:r>
                      <a:r>
                        <a:rPr lang="en-US" sz="1400" baseline="0" dirty="0" smtClean="0">
                          <a:latin typeface="Times New Roman" pitchFamily="18" charset="0"/>
                          <a:cs typeface="Times New Roman" pitchFamily="18" charset="0"/>
                        </a:rPr>
                        <a:t> once a week)</a:t>
                      </a:r>
                      <a:endParaRPr lang="en-US" sz="1400" dirty="0">
                        <a:latin typeface="Times New Roman" pitchFamily="18" charset="0"/>
                        <a:cs typeface="Times New Roman" pitchFamily="18" charset="0"/>
                      </a:endParaRPr>
                    </a:p>
                  </a:txBody>
                  <a:tcPr/>
                </a:tc>
                <a:tc>
                  <a:txBody>
                    <a:bodyPr/>
                    <a:lstStyle/>
                    <a:p>
                      <a:pPr algn="ctr"/>
                      <a:endParaRPr lang="en-US" sz="1400" dirty="0" smtClean="0">
                        <a:latin typeface="Times New Roman" pitchFamily="18" charset="0"/>
                        <a:cs typeface="Times New Roman" pitchFamily="18" charset="0"/>
                      </a:endParaRPr>
                    </a:p>
                    <a:p>
                      <a:pPr algn="ct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a:txBody>
                  <a:tcPr/>
                </a:tc>
              </a:tr>
              <a:tr h="1345135">
                <a:tc>
                  <a:txBody>
                    <a:bodyPr/>
                    <a:lstStyle/>
                    <a:p>
                      <a:r>
                        <a:rPr lang="en-US" sz="1400" dirty="0" smtClean="0">
                          <a:latin typeface="Times New Roman" pitchFamily="18" charset="0"/>
                          <a:cs typeface="Times New Roman" pitchFamily="18" charset="0"/>
                        </a:rPr>
                        <a:t>3</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a).Boiled </a:t>
                      </a:r>
                      <a:r>
                        <a:rPr lang="en-US" sz="1400" dirty="0" err="1" smtClean="0">
                          <a:latin typeface="Times New Roman" pitchFamily="18" charset="0"/>
                          <a:cs typeface="Times New Roman" pitchFamily="18" charset="0"/>
                        </a:rPr>
                        <a:t>Chana</a:t>
                      </a:r>
                      <a:r>
                        <a:rPr lang="en-US" sz="1400" dirty="0" smtClean="0">
                          <a:latin typeface="Times New Roman" pitchFamily="18" charset="0"/>
                          <a:cs typeface="Times New Roman" pitchFamily="18" charset="0"/>
                        </a:rPr>
                        <a:t>  </a:t>
                      </a:r>
                    </a:p>
                    <a:p>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b). Coarse</a:t>
                      </a:r>
                      <a:r>
                        <a:rPr lang="en-US" sz="1400" baseline="0" dirty="0" smtClean="0">
                          <a:latin typeface="Times New Roman" pitchFamily="18" charset="0"/>
                          <a:cs typeface="Times New Roman" pitchFamily="18" charset="0"/>
                        </a:rPr>
                        <a:t> grain </a:t>
                      </a:r>
                      <a:r>
                        <a:rPr lang="en-US" sz="1400" baseline="0" dirty="0" err="1" smtClean="0">
                          <a:latin typeface="Times New Roman" pitchFamily="18" charset="0"/>
                          <a:cs typeface="Times New Roman" pitchFamily="18" charset="0"/>
                        </a:rPr>
                        <a:t>Laddu</a:t>
                      </a:r>
                      <a:r>
                        <a:rPr lang="en-US" sz="1400" baseline="0" dirty="0" smtClean="0">
                          <a:latin typeface="Times New Roman" pitchFamily="18" charset="0"/>
                          <a:cs typeface="Times New Roman" pitchFamily="18" charset="0"/>
                        </a:rPr>
                        <a:t> with </a:t>
                      </a:r>
                      <a:r>
                        <a:rPr lang="en-US" sz="1400" baseline="0" dirty="0" err="1" smtClean="0">
                          <a:latin typeface="Times New Roman" pitchFamily="18" charset="0"/>
                          <a:cs typeface="Times New Roman" pitchFamily="18" charset="0"/>
                        </a:rPr>
                        <a:t>juggery</a:t>
                      </a:r>
                      <a:r>
                        <a:rPr lang="en-US" sz="1400" baseline="0" dirty="0" smtClean="0">
                          <a:latin typeface="Times New Roman" pitchFamily="18" charset="0"/>
                          <a:cs typeface="Times New Roman" pitchFamily="18" charset="0"/>
                        </a:rPr>
                        <a:t> (millet / mole)</a:t>
                      </a:r>
                    </a:p>
                    <a:p>
                      <a:endParaRPr lang="en-US" sz="1400" baseline="0" dirty="0" smtClean="0">
                        <a:latin typeface="Times New Roman" pitchFamily="18" charset="0"/>
                        <a:cs typeface="Times New Roman" pitchFamily="18" charset="0"/>
                      </a:endParaRPr>
                    </a:p>
                    <a:p>
                      <a:r>
                        <a:rPr lang="en-US" sz="1400" baseline="0" dirty="0" smtClean="0">
                          <a:latin typeface="Times New Roman" pitchFamily="18" charset="0"/>
                          <a:cs typeface="Times New Roman" pitchFamily="18" charset="0"/>
                        </a:rPr>
                        <a:t>c). </a:t>
                      </a:r>
                      <a:r>
                        <a:rPr lang="en-US" sz="1400" baseline="0" dirty="0" err="1" smtClean="0">
                          <a:latin typeface="Times New Roman" pitchFamily="18" charset="0"/>
                          <a:cs typeface="Times New Roman" pitchFamily="18" charset="0"/>
                        </a:rPr>
                        <a:t>Peanet</a:t>
                      </a:r>
                      <a:r>
                        <a:rPr lang="en-US" sz="1400" baseline="0" dirty="0" smtClean="0">
                          <a:latin typeface="Times New Roman" pitchFamily="18" charset="0"/>
                          <a:cs typeface="Times New Roman" pitchFamily="18" charset="0"/>
                        </a:rPr>
                        <a:t> </a:t>
                      </a:r>
                      <a:r>
                        <a:rPr lang="en-US" sz="1400" baseline="0" dirty="0" err="1" smtClean="0">
                          <a:latin typeface="Times New Roman" pitchFamily="18" charset="0"/>
                          <a:cs typeface="Times New Roman" pitchFamily="18" charset="0"/>
                        </a:rPr>
                        <a:t>Chikkis</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Once</a:t>
                      </a:r>
                      <a:r>
                        <a:rPr lang="en-US" sz="1400" baseline="0" dirty="0" smtClean="0">
                          <a:latin typeface="Times New Roman" pitchFamily="18" charset="0"/>
                          <a:cs typeface="Times New Roman" pitchFamily="18" charset="0"/>
                        </a:rPr>
                        <a:t> a week</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a).</a:t>
                      </a:r>
                      <a:r>
                        <a:rPr lang="en-US" sz="1400" baseline="0" dirty="0" smtClean="0">
                          <a:latin typeface="Times New Roman" pitchFamily="18" charset="0"/>
                          <a:cs typeface="Times New Roman" pitchFamily="18" charset="0"/>
                        </a:rPr>
                        <a:t> 50 </a:t>
                      </a:r>
                      <a:r>
                        <a:rPr lang="en-US" sz="1400" baseline="0" dirty="0" err="1" smtClean="0">
                          <a:latin typeface="Times New Roman" pitchFamily="18" charset="0"/>
                          <a:cs typeface="Times New Roman" pitchFamily="18" charset="0"/>
                        </a:rPr>
                        <a:t>gms</a:t>
                      </a:r>
                      <a:endParaRPr lang="en-US" sz="1400" baseline="0" dirty="0" smtClean="0">
                        <a:latin typeface="Times New Roman" pitchFamily="18" charset="0"/>
                        <a:cs typeface="Times New Roman" pitchFamily="18" charset="0"/>
                      </a:endParaRPr>
                    </a:p>
                    <a:p>
                      <a:endParaRPr lang="en-US" sz="1400" baseline="0" dirty="0" smtClean="0">
                        <a:latin typeface="Times New Roman" pitchFamily="18" charset="0"/>
                        <a:cs typeface="Times New Roman" pitchFamily="18" charset="0"/>
                      </a:endParaRPr>
                    </a:p>
                    <a:p>
                      <a:r>
                        <a:rPr lang="en-US" sz="1400" baseline="0" dirty="0" smtClean="0">
                          <a:latin typeface="Times New Roman" pitchFamily="18" charset="0"/>
                          <a:cs typeface="Times New Roman" pitchFamily="18" charset="0"/>
                        </a:rPr>
                        <a:t>b). 20 </a:t>
                      </a:r>
                      <a:r>
                        <a:rPr lang="en-US" sz="1400" baseline="0" dirty="0" err="1" smtClean="0">
                          <a:latin typeface="Times New Roman" pitchFamily="18" charset="0"/>
                          <a:cs typeface="Times New Roman" pitchFamily="18" charset="0"/>
                        </a:rPr>
                        <a:t>gms</a:t>
                      </a:r>
                      <a:endParaRPr lang="en-US" sz="1400" baseline="0" dirty="0" smtClean="0">
                        <a:latin typeface="Times New Roman" pitchFamily="18" charset="0"/>
                        <a:cs typeface="Times New Roman" pitchFamily="18" charset="0"/>
                      </a:endParaRPr>
                    </a:p>
                    <a:p>
                      <a:endParaRPr lang="en-US" sz="1400" baseline="0" dirty="0" smtClean="0">
                        <a:latin typeface="Times New Roman" pitchFamily="18" charset="0"/>
                        <a:cs typeface="Times New Roman" pitchFamily="18" charset="0"/>
                      </a:endParaRPr>
                    </a:p>
                    <a:p>
                      <a:endParaRPr lang="en-US" sz="1400" baseline="0" dirty="0" smtClean="0">
                        <a:latin typeface="Times New Roman" pitchFamily="18" charset="0"/>
                        <a:cs typeface="Times New Roman" pitchFamily="18" charset="0"/>
                      </a:endParaRPr>
                    </a:p>
                    <a:p>
                      <a:endParaRPr lang="en-US" sz="1400" baseline="0" dirty="0" smtClean="0">
                        <a:latin typeface="Times New Roman" pitchFamily="18" charset="0"/>
                        <a:cs typeface="Times New Roman" pitchFamily="18" charset="0"/>
                      </a:endParaRPr>
                    </a:p>
                    <a:p>
                      <a:r>
                        <a:rPr lang="en-US" sz="1400" baseline="0" dirty="0" smtClean="0">
                          <a:latin typeface="Times New Roman" pitchFamily="18" charset="0"/>
                          <a:cs typeface="Times New Roman" pitchFamily="18" charset="0"/>
                        </a:rPr>
                        <a:t>c). 20 </a:t>
                      </a:r>
                      <a:r>
                        <a:rPr lang="en-US" sz="1400" baseline="0" dirty="0" err="1" smtClean="0">
                          <a:latin typeface="Times New Roman" pitchFamily="18" charset="0"/>
                          <a:cs typeface="Times New Roman" pitchFamily="18" charset="0"/>
                        </a:rPr>
                        <a:t>gms</a:t>
                      </a:r>
                      <a:endParaRPr lang="en-US" sz="1400" dirty="0">
                        <a:latin typeface="Times New Roman" pitchFamily="18" charset="0"/>
                        <a:cs typeface="Times New Roman" pitchFamily="18" charset="0"/>
                      </a:endParaRPr>
                    </a:p>
                  </a:txBody>
                  <a:tcPr/>
                </a:tc>
                <a:tc>
                  <a:txBody>
                    <a:bodyPr/>
                    <a:lstStyle/>
                    <a:p>
                      <a:pPr algn="ctr"/>
                      <a:endParaRPr lang="en-US" sz="1400" dirty="0" smtClean="0">
                        <a:latin typeface="Times New Roman" pitchFamily="18" charset="0"/>
                        <a:cs typeface="Times New Roman" pitchFamily="18" charset="0"/>
                      </a:endParaRPr>
                    </a:p>
                    <a:p>
                      <a:pPr algn="ctr"/>
                      <a:endParaRPr lang="en-US" sz="1400" dirty="0" smtClean="0">
                        <a:latin typeface="Times New Roman" pitchFamily="18" charset="0"/>
                        <a:cs typeface="Times New Roman" pitchFamily="18" charset="0"/>
                      </a:endParaRPr>
                    </a:p>
                    <a:p>
                      <a:pPr algn="ctr"/>
                      <a:r>
                        <a:rPr lang="en-US" sz="1400" dirty="0" smtClean="0">
                          <a:latin typeface="Times New Roman" pitchFamily="18" charset="0"/>
                          <a:cs typeface="Times New Roman" pitchFamily="18" charset="0"/>
                        </a:rPr>
                        <a:t>5.47 Lakhs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a:t>
                      </a:r>
                      <a:r>
                        <a:rPr lang="en-US" sz="1100" dirty="0" smtClean="0">
                          <a:latin typeface="Times New Roman" pitchFamily="18" charset="0"/>
                          <a:cs typeface="Times New Roman" pitchFamily="18" charset="0"/>
                        </a:rPr>
                        <a:t>24838X5X1X44)</a:t>
                      </a:r>
                    </a:p>
                    <a:p>
                      <a:pPr algn="ctr"/>
                      <a:endParaRPr lang="en-US" sz="1400" dirty="0">
                        <a:latin typeface="Times New Roman" pitchFamily="18" charset="0"/>
                        <a:cs typeface="Times New Roman" pitchFamily="18" charset="0"/>
                      </a:endParaRPr>
                    </a:p>
                  </a:txBody>
                  <a:tcPr/>
                </a:tc>
                <a:tc>
                  <a:txBody>
                    <a:bodyPr/>
                    <a:lstStyle/>
                    <a:p>
                      <a:pPr algn="ctr"/>
                      <a:endParaRPr lang="en-US" sz="1400" dirty="0" smtClean="0">
                        <a:latin typeface="Times New Roman" pitchFamily="18" charset="0"/>
                        <a:cs typeface="Times New Roman" pitchFamily="18" charset="0"/>
                      </a:endParaRPr>
                    </a:p>
                    <a:p>
                      <a:pPr algn="ctr"/>
                      <a:endParaRPr lang="en-US" sz="1400" dirty="0" smtClean="0">
                        <a:latin typeface="Times New Roman" pitchFamily="18" charset="0"/>
                        <a:cs typeface="Times New Roman" pitchFamily="18" charset="0"/>
                      </a:endParaRPr>
                    </a:p>
                    <a:p>
                      <a:pPr algn="ctr"/>
                      <a:r>
                        <a:rPr lang="en-US" sz="1400" dirty="0" smtClean="0">
                          <a:latin typeface="Times New Roman" pitchFamily="18" charset="0"/>
                          <a:cs typeface="Times New Roman" pitchFamily="18" charset="0"/>
                        </a:rPr>
                        <a:t>-</a:t>
                      </a:r>
                      <a:endParaRPr lang="en-US" sz="1400" dirty="0">
                        <a:latin typeface="Times New Roman" pitchFamily="18" charset="0"/>
                        <a:cs typeface="Times New Roman" pitchFamily="18" charset="0"/>
                      </a:endParaRPr>
                    </a:p>
                  </a:txBody>
                  <a:tcPr/>
                </a:tc>
                <a:tc>
                  <a:txBody>
                    <a:bodyPr/>
                    <a:lstStyle/>
                    <a:p>
                      <a:pPr algn="ctr"/>
                      <a:endParaRPr lang="en-US" sz="1400" dirty="0" smtClean="0">
                        <a:latin typeface="Times New Roman" pitchFamily="18" charset="0"/>
                        <a:cs typeface="Times New Roman" pitchFamily="18" charset="0"/>
                      </a:endParaRPr>
                    </a:p>
                    <a:p>
                      <a:pPr algn="ctr"/>
                      <a:endParaRPr lang="en-US" sz="1400" dirty="0" smtClean="0">
                        <a:latin typeface="Times New Roman" pitchFamily="18" charset="0"/>
                        <a:cs typeface="Times New Roman" pitchFamily="18" charset="0"/>
                      </a:endParaRPr>
                    </a:p>
                    <a:p>
                      <a:pPr algn="ctr"/>
                      <a:r>
                        <a:rPr lang="en-US" sz="1400" dirty="0" smtClean="0">
                          <a:latin typeface="Times New Roman" pitchFamily="18" charset="0"/>
                          <a:cs typeface="Times New Roman" pitchFamily="18" charset="0"/>
                        </a:rPr>
                        <a:t>5.47</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(for</a:t>
                      </a:r>
                      <a:r>
                        <a:rPr lang="en-US" sz="1400" baseline="0" dirty="0" smtClean="0">
                          <a:latin typeface="Times New Roman" pitchFamily="18" charset="0"/>
                          <a:cs typeface="Times New Roman" pitchFamily="18" charset="0"/>
                        </a:rPr>
                        <a:t> once a week)</a:t>
                      </a:r>
                      <a:endParaRPr lang="en-US" sz="1400" dirty="0" smtClean="0">
                        <a:latin typeface="Times New Roman" pitchFamily="18" charset="0"/>
                        <a:cs typeface="Times New Roman" pitchFamily="18" charset="0"/>
                      </a:endParaRPr>
                    </a:p>
                    <a:p>
                      <a:pPr algn="ctr"/>
                      <a:endParaRPr lang="en-US" sz="1400" dirty="0">
                        <a:latin typeface="Times New Roman" pitchFamily="18" charset="0"/>
                        <a:cs typeface="Times New Roman" pitchFamily="18" charset="0"/>
                      </a:endParaRPr>
                    </a:p>
                  </a:txBody>
                  <a:tcPr/>
                </a:tc>
              </a:tr>
              <a:tr h="274320">
                <a:tc gridSpan="4">
                  <a:txBody>
                    <a:bodyPr/>
                    <a:lstStyle/>
                    <a:p>
                      <a:pPr algn="r"/>
                      <a:r>
                        <a:rPr lang="en-US" sz="1400" b="1" dirty="0" smtClean="0">
                          <a:latin typeface="Times New Roman" pitchFamily="18" charset="0"/>
                          <a:cs typeface="Times New Roman" pitchFamily="18" charset="0"/>
                        </a:rPr>
                        <a:t>Total </a:t>
                      </a:r>
                      <a:endParaRPr lang="en-US" sz="1400" b="1" dirty="0">
                        <a:latin typeface="Times New Roman" pitchFamily="18" charset="0"/>
                        <a:cs typeface="Times New Roman" pitchFamily="18" charset="0"/>
                      </a:endParaRPr>
                    </a:p>
                  </a:txBody>
                  <a:tcPr/>
                </a:tc>
                <a:tc hMerge="1">
                  <a:txBody>
                    <a:bodyPr/>
                    <a:lstStyle/>
                    <a:p>
                      <a:endParaRPr lang="en-US" sz="1400" dirty="0">
                        <a:latin typeface="Times New Roman" pitchFamily="18" charset="0"/>
                        <a:cs typeface="Times New Roman" pitchFamily="18" charset="0"/>
                      </a:endParaRPr>
                    </a:p>
                  </a:txBody>
                  <a:tcPr/>
                </a:tc>
                <a:tc hMerge="1">
                  <a:txBody>
                    <a:bodyPr/>
                    <a:lstStyle/>
                    <a:p>
                      <a:endParaRPr lang="en-US" sz="1400" dirty="0">
                        <a:latin typeface="Times New Roman" pitchFamily="18" charset="0"/>
                        <a:cs typeface="Times New Roman" pitchFamily="18" charset="0"/>
                      </a:endParaRPr>
                    </a:p>
                  </a:txBody>
                  <a:tcPr/>
                </a:tc>
                <a:tc hMerge="1">
                  <a:txBody>
                    <a:bodyPr/>
                    <a:lstStyle/>
                    <a:p>
                      <a:endParaRPr lang="en-US" sz="1400" dirty="0">
                        <a:latin typeface="Times New Roman" pitchFamily="18" charset="0"/>
                        <a:cs typeface="Times New Roman" pitchFamily="18" charset="0"/>
                      </a:endParaRPr>
                    </a:p>
                  </a:txBody>
                  <a:tcPr/>
                </a:tc>
                <a:tc>
                  <a:txBody>
                    <a:bodyPr/>
                    <a:lstStyle/>
                    <a:p>
                      <a:pPr algn="ctr"/>
                      <a:r>
                        <a:rPr lang="en-US" sz="1400" b="1" dirty="0" smtClean="0">
                          <a:latin typeface="Times New Roman" pitchFamily="18" charset="0"/>
                          <a:cs typeface="Times New Roman" pitchFamily="18" charset="0"/>
                        </a:rPr>
                        <a:t>226.03 Lakhs</a:t>
                      </a:r>
                      <a:endParaRPr lang="en-US" sz="1400" b="1" dirty="0">
                        <a:latin typeface="Times New Roman" pitchFamily="18" charset="0"/>
                        <a:cs typeface="Times New Roman" pitchFamily="18" charset="0"/>
                      </a:endParaRPr>
                    </a:p>
                  </a:txBody>
                  <a:tcPr/>
                </a:tc>
                <a:tc>
                  <a:txBody>
                    <a:bodyPr/>
                    <a:lstStyle/>
                    <a:p>
                      <a:pPr algn="ctr"/>
                      <a:r>
                        <a:rPr lang="en-US" sz="1400" b="1" dirty="0" smtClean="0">
                          <a:latin typeface="Times New Roman" pitchFamily="18" charset="0"/>
                          <a:cs typeface="Times New Roman" pitchFamily="18" charset="0"/>
                        </a:rPr>
                        <a:t>149.56</a:t>
                      </a:r>
                      <a:endParaRPr lang="en-US" sz="1400" b="1" dirty="0">
                        <a:latin typeface="Times New Roman" pitchFamily="18" charset="0"/>
                        <a:cs typeface="Times New Roman" pitchFamily="18" charset="0"/>
                      </a:endParaRPr>
                    </a:p>
                  </a:txBody>
                  <a:tcPr/>
                </a:tc>
                <a:tc>
                  <a:txBody>
                    <a:bodyPr/>
                    <a:lstStyle/>
                    <a:p>
                      <a:pPr algn="ctr"/>
                      <a:r>
                        <a:rPr lang="en-US" sz="1400" b="1" dirty="0" smtClean="0">
                          <a:latin typeface="Times New Roman" pitchFamily="18" charset="0"/>
                          <a:cs typeface="Times New Roman" pitchFamily="18" charset="0"/>
                        </a:rPr>
                        <a:t>76.47</a:t>
                      </a:r>
                      <a:endParaRPr lang="en-US" sz="1400" b="1" dirty="0">
                        <a:latin typeface="Times New Roman" pitchFamily="18" charset="0"/>
                        <a:cs typeface="Times New Roman" pitchFamily="18" charset="0"/>
                      </a:endParaRPr>
                    </a:p>
                  </a:txBody>
                  <a:tcPr/>
                </a:tc>
              </a:tr>
              <a:tr h="274320">
                <a:tc gridSpan="7">
                  <a:txBody>
                    <a:bodyPr/>
                    <a:lstStyle/>
                    <a:p>
                      <a:pPr algn="just"/>
                      <a:r>
                        <a:rPr lang="en-US" sz="1400" b="1" dirty="0" smtClean="0">
                          <a:latin typeface="Times New Roman" pitchFamily="18" charset="0"/>
                          <a:cs typeface="Times New Roman" pitchFamily="18" charset="0"/>
                        </a:rPr>
                        <a:t>MHRD may release </a:t>
                      </a:r>
                      <a:r>
                        <a:rPr lang="en-US" sz="1400" b="1" dirty="0" smtClean="0">
                          <a:latin typeface="Rupee Foradian" pitchFamily="34" charset="0"/>
                          <a:cs typeface="Times New Roman" pitchFamily="18" charset="0"/>
                        </a:rPr>
                        <a:t>`</a:t>
                      </a:r>
                      <a:r>
                        <a:rPr lang="en-US" sz="1400" b="1" baseline="0" dirty="0" smtClean="0">
                          <a:latin typeface="Rupee Foradian" pitchFamily="34" charset="0"/>
                          <a:cs typeface="Times New Roman" pitchFamily="18" charset="0"/>
                        </a:rPr>
                        <a:t> </a:t>
                      </a:r>
                      <a:r>
                        <a:rPr lang="en-US" sz="1400" b="1" dirty="0" smtClean="0">
                          <a:latin typeface="Times New Roman" pitchFamily="18" charset="0"/>
                          <a:cs typeface="Times New Roman" pitchFamily="18" charset="0"/>
                        </a:rPr>
                        <a:t>76.47</a:t>
                      </a:r>
                      <a:r>
                        <a:rPr lang="en-US" sz="1400" b="1" baseline="0" dirty="0" smtClean="0">
                          <a:latin typeface="Times New Roman" pitchFamily="18" charset="0"/>
                          <a:cs typeface="Times New Roman" pitchFamily="18" charset="0"/>
                        </a:rPr>
                        <a:t> Lakhs additional Central Assistance to facilitate this UT in implementation of Supplementary Nutritional Scheme. </a:t>
                      </a:r>
                      <a:endParaRPr lang="en-US" sz="1400" b="1" dirty="0">
                        <a:latin typeface="Times New Roman" pitchFamily="18" charset="0"/>
                        <a:cs typeface="Times New Roman" pitchFamily="18" charset="0"/>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400" b="1" dirty="0">
                        <a:latin typeface="Times New Roman" pitchFamily="18" charset="0"/>
                        <a:cs typeface="Times New Roman" pitchFamily="18" charset="0"/>
                      </a:endParaRPr>
                    </a:p>
                  </a:txBody>
                  <a:tcPr/>
                </a:tc>
                <a:tc hMerge="1">
                  <a:txBody>
                    <a:bodyPr/>
                    <a:lstStyle/>
                    <a:p>
                      <a:pPr algn="ctr"/>
                      <a:endParaRPr lang="en-US" sz="1400" b="1" dirty="0">
                        <a:latin typeface="Times New Roman" pitchFamily="18" charset="0"/>
                        <a:cs typeface="Times New Roman" pitchFamily="18" charset="0"/>
                      </a:endParaRPr>
                    </a:p>
                  </a:txBody>
                  <a:tcPr/>
                </a:tc>
                <a:tc hMerge="1">
                  <a:txBody>
                    <a:bodyPr/>
                    <a:lstStyle/>
                    <a:p>
                      <a:pPr algn="ctr"/>
                      <a:endParaRPr lang="en-US" sz="1400" b="1"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8" name="Picture 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67" name="Text Box 7"/>
          <p:cNvSpPr txBox="1">
            <a:spLocks noChangeArrowheads="1"/>
          </p:cNvSpPr>
          <p:nvPr/>
        </p:nvSpPr>
        <p:spPr bwMode="auto">
          <a:xfrm>
            <a:off x="2895600" y="2133600"/>
            <a:ext cx="3429000" cy="701675"/>
          </a:xfrm>
          <a:prstGeom prst="rect">
            <a:avLst/>
          </a:prstGeom>
          <a:noFill/>
          <a:ln w="9525">
            <a:noFill/>
            <a:miter lim="800000"/>
            <a:headEnd/>
            <a:tailEnd/>
          </a:ln>
          <a:effectLst/>
        </p:spPr>
        <p:txBody>
          <a:bodyPr>
            <a:spAutoFit/>
          </a:bodyPr>
          <a:lstStyle/>
          <a:p>
            <a:pPr>
              <a:spcBef>
                <a:spcPct val="50000"/>
              </a:spcBef>
            </a:pPr>
            <a:r>
              <a:rPr lang="en-US" sz="4000" b="1" dirty="0">
                <a:solidFill>
                  <a:srgbClr val="009900"/>
                </a:solidFill>
                <a:latin typeface="Times New Roman" pitchFamily="18" charset="0"/>
              </a:rPr>
              <a:t>THANK YOU</a:t>
            </a:r>
            <a:endParaRPr lang="en-IN" sz="4000" b="1" dirty="0">
              <a:solidFill>
                <a:srgbClr val="009900"/>
              </a:solidFill>
              <a:latin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600200" y="1143000"/>
          <a:ext cx="6096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438400" y="228600"/>
            <a:ext cx="4419600" cy="461963"/>
          </a:xfrm>
          <a:prstGeom prst="rect">
            <a:avLst/>
          </a:prstGeom>
          <a:solidFill>
            <a:schemeClr val="accent1">
              <a:lumMod val="75000"/>
            </a:schemeClr>
          </a:solidFill>
        </p:spPr>
        <p:txBody>
          <a:bodyPr wrap="square">
            <a:spAutoFit/>
          </a:bodyPr>
          <a:lstStyle/>
          <a:p>
            <a:pPr algn="ctr">
              <a:defRPr/>
            </a:pPr>
            <a:r>
              <a:rPr lang="en-US" sz="2400" b="1" dirty="0" smtClean="0">
                <a:solidFill>
                  <a:schemeClr val="bg1"/>
                </a:solidFill>
                <a:latin typeface="Times New Roman" pitchFamily="18" charset="0"/>
                <a:cs typeface="Times New Roman" pitchFamily="18" charset="0"/>
              </a:rPr>
              <a:t>Management Structure</a:t>
            </a:r>
            <a:endParaRPr lang="en-US" sz="24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ChangeArrowheads="1"/>
          </p:cNvSpPr>
          <p:nvPr/>
        </p:nvSpPr>
        <p:spPr bwMode="auto">
          <a:xfrm>
            <a:off x="4648200" y="1219200"/>
            <a:ext cx="4191000" cy="5016758"/>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1775" marR="0" lvl="0" indent="-231775"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This UT Administration lifts the required quantum of food grains from FCI through its Nodal lifting agency, the Department of Civil Supplies and Consumer Affairs on quarterly basis. </a:t>
            </a:r>
          </a:p>
          <a:p>
            <a:pPr marL="231775" marR="0" lvl="0" indent="-231775"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Department of CS &amp; CA lifts the food grains on quarterly basis from the go-downs of FCI at Port Blair and transports the same to its go-downs / warehouses located in 09 zones. </a:t>
            </a:r>
          </a:p>
          <a:p>
            <a:pPr marL="231775" marR="0" lvl="0" indent="-231775" algn="just"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Mid-day meal suppliers lift the rice from the go-downs of CS &amp; CA</a:t>
            </a:r>
            <a:r>
              <a:rPr kumimoji="0" lang="en-US" sz="20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and transport it to the kitchen cum stores.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6" name="Diagram 5"/>
          <p:cNvGraphicFramePr/>
          <p:nvPr/>
        </p:nvGraphicFramePr>
        <p:xfrm>
          <a:off x="228600" y="1219200"/>
          <a:ext cx="4267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Box 15"/>
          <p:cNvSpPr txBox="1">
            <a:spLocks noChangeArrowheads="1"/>
          </p:cNvSpPr>
          <p:nvPr/>
        </p:nvSpPr>
        <p:spPr bwMode="auto">
          <a:xfrm>
            <a:off x="1371600" y="304800"/>
            <a:ext cx="6477000" cy="461665"/>
          </a:xfrm>
          <a:prstGeom prst="rect">
            <a:avLst/>
          </a:prstGeom>
          <a:solidFill>
            <a:srgbClr val="4A9297"/>
          </a:solidFill>
          <a:ln w="9525">
            <a:noFill/>
            <a:miter lim="800000"/>
            <a:headEnd/>
            <a:tailEnd/>
          </a:ln>
        </p:spPr>
        <p:txBody>
          <a:bodyPr>
            <a:spAutoFit/>
          </a:bodyPr>
          <a:lstStyle/>
          <a:p>
            <a:pPr algn="ctr">
              <a:spcBef>
                <a:spcPct val="50000"/>
              </a:spcBef>
            </a:pPr>
            <a:r>
              <a:rPr lang="en-US" sz="2400" b="1" dirty="0">
                <a:solidFill>
                  <a:srgbClr val="FFFFFF"/>
                </a:solidFill>
                <a:latin typeface="Times New Roman" pitchFamily="18" charset="0"/>
              </a:rPr>
              <a:t>FLOW OF FOOD GRAINS (RICE)</a:t>
            </a:r>
            <a:endParaRPr lang="en-IN" sz="2400" b="1" dirty="0">
              <a:solidFill>
                <a:srgbClr val="FFFFFF"/>
              </a:solidFill>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300037"/>
            <a:ext cx="3886200" cy="461963"/>
          </a:xfrm>
          <a:prstGeom prst="rect">
            <a:avLst/>
          </a:prstGeom>
          <a:solidFill>
            <a:schemeClr val="accent4">
              <a:lumMod val="75000"/>
            </a:schemeClr>
          </a:solidFill>
        </p:spPr>
        <p:txBody>
          <a:bodyPr wrap="square">
            <a:spAutoFit/>
          </a:bodyPr>
          <a:lstStyle/>
          <a:p>
            <a:pPr algn="ctr">
              <a:defRPr/>
            </a:pPr>
            <a:r>
              <a:rPr lang="en-US" sz="2400" b="1" dirty="0" smtClean="0">
                <a:solidFill>
                  <a:schemeClr val="bg1"/>
                </a:solidFill>
                <a:latin typeface="Times New Roman" pitchFamily="18" charset="0"/>
                <a:cs typeface="Times New Roman" pitchFamily="18" charset="0"/>
              </a:rPr>
              <a:t>FUND FLOW</a:t>
            </a:r>
            <a:endParaRPr lang="en-US" sz="2400" b="1" dirty="0">
              <a:solidFill>
                <a:schemeClr val="bg1"/>
              </a:solidFill>
              <a:latin typeface="Times New Roman" pitchFamily="18" charset="0"/>
              <a:cs typeface="Times New Roman" pitchFamily="18" charset="0"/>
            </a:endParaRPr>
          </a:p>
        </p:txBody>
      </p:sp>
      <p:sp>
        <p:nvSpPr>
          <p:cNvPr id="2070" name="Rectangle 22"/>
          <p:cNvSpPr>
            <a:spLocks noChangeArrowheads="1"/>
          </p:cNvSpPr>
          <p:nvPr/>
        </p:nvSpPr>
        <p:spPr bwMode="auto">
          <a:xfrm>
            <a:off x="4572000" y="1371600"/>
            <a:ext cx="4038600" cy="4770537"/>
          </a:xfrm>
          <a:prstGeom prst="rect">
            <a:avLst/>
          </a:prstGeom>
          <a:solidFill>
            <a:schemeClr val="accent5">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31775" marR="0" lvl="0" indent="-231775"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Fund received from MHRD towards Central Assistance is placed at the disposal of Drawing and Disbursing Officers (DDOs) of Education Department. </a:t>
            </a:r>
          </a:p>
          <a:p>
            <a:pPr marL="231775" marR="0" lvl="0" indent="-231775"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suppliers submit their monthly bills through the Heads of schools to the concerned DDOs. </a:t>
            </a:r>
          </a:p>
          <a:p>
            <a:pPr marL="231775" marR="0" lvl="0" indent="-231775"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DDOs process the bills and submit the same to the Pay &amp; Accounts Office (PAO) for payment. </a:t>
            </a:r>
          </a:p>
          <a:p>
            <a:pPr marL="231775" marR="0" lvl="0" indent="-231775"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payment for Cooking Cost is made through account payee </a:t>
            </a:r>
            <a:r>
              <a:rPr kumimoji="0" lang="en-US" sz="19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cheques</a:t>
            </a:r>
            <a:r>
              <a:rPr lang="en-US" sz="1900" dirty="0" smtClean="0">
                <a:latin typeface="Times New Roman" pitchFamily="18" charset="0"/>
                <a:ea typeface="Times New Roman" pitchFamily="18" charset="0"/>
                <a:cs typeface="Times New Roman" pitchFamily="18" charset="0"/>
              </a:rPr>
              <a:t> and the honorarium to cook cum helpers are credited in the bank account of cook cum helpers.</a:t>
            </a:r>
            <a:r>
              <a:rPr kumimoji="0" lang="en-US" sz="19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9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22" name="Diagram 21"/>
          <p:cNvGraphicFramePr/>
          <p:nvPr/>
        </p:nvGraphicFramePr>
        <p:xfrm>
          <a:off x="381000" y="1371600"/>
          <a:ext cx="3657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7696200" cy="461963"/>
          </a:xfrm>
          <a:prstGeom prst="rect">
            <a:avLst/>
          </a:prstGeom>
          <a:solidFill>
            <a:schemeClr val="accent4">
              <a:lumMod val="75000"/>
            </a:schemeClr>
          </a:solidFill>
        </p:spPr>
        <p:txBody>
          <a:bodyPr>
            <a:spAutoFit/>
          </a:bodyPr>
          <a:lstStyle/>
          <a:p>
            <a:pPr algn="ctr">
              <a:defRPr/>
            </a:pPr>
            <a:r>
              <a:rPr lang="en-US" sz="2400" b="1" dirty="0">
                <a:solidFill>
                  <a:schemeClr val="bg1"/>
                </a:solidFill>
                <a:latin typeface="Times New Roman" pitchFamily="18" charset="0"/>
                <a:cs typeface="Times New Roman" pitchFamily="18" charset="0"/>
              </a:rPr>
              <a:t>GOOD PRACTICES ADOPTED </a:t>
            </a:r>
          </a:p>
        </p:txBody>
      </p:sp>
      <p:pic>
        <p:nvPicPr>
          <p:cNvPr id="5" name="Picture 11" descr="Picture 070"/>
          <p:cNvPicPr>
            <a:picLocks noChangeAspect="1" noChangeArrowheads="1"/>
          </p:cNvPicPr>
          <p:nvPr/>
        </p:nvPicPr>
        <p:blipFill>
          <a:blip r:embed="rId2" cstate="print"/>
          <a:srcRect/>
          <a:stretch>
            <a:fillRect/>
          </a:stretch>
        </p:blipFill>
        <p:spPr bwMode="auto">
          <a:xfrm>
            <a:off x="152400" y="838200"/>
            <a:ext cx="2667000" cy="21336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5" descr="Picture 051.jpg"/>
          <p:cNvPicPr>
            <a:picLocks noChangeAspect="1"/>
          </p:cNvPicPr>
          <p:nvPr/>
        </p:nvPicPr>
        <p:blipFill>
          <a:blip r:embed="rId3" cstate="print"/>
          <a:stretch>
            <a:fillRect/>
          </a:stretch>
        </p:blipFill>
        <p:spPr>
          <a:xfrm>
            <a:off x="6172200" y="838200"/>
            <a:ext cx="2667000" cy="2114550"/>
          </a:xfrm>
          <a:prstGeom prst="rect">
            <a:avLst/>
          </a:prstGeom>
          <a:effectLst>
            <a:outerShdw blurRad="50800" dist="38100" dir="2700000" algn="tl" rotWithShape="0">
              <a:prstClr val="black">
                <a:alpha val="40000"/>
              </a:prstClr>
            </a:outerShdw>
          </a:effectLst>
        </p:spPr>
      </p:pic>
      <p:pic>
        <p:nvPicPr>
          <p:cNvPr id="1026" name="Picture 2" descr="D:\MDM\MIDDAYMEAL FILES\photos\Gsss Girls 13-09-13\DSCN3413.JPG"/>
          <p:cNvPicPr>
            <a:picLocks noChangeAspect="1" noChangeArrowheads="1"/>
          </p:cNvPicPr>
          <p:nvPr/>
        </p:nvPicPr>
        <p:blipFill>
          <a:blip r:embed="rId4" cstate="print"/>
          <a:stretch>
            <a:fillRect/>
          </a:stretch>
        </p:blipFill>
        <p:spPr bwMode="auto">
          <a:xfrm>
            <a:off x="3048000" y="838200"/>
            <a:ext cx="2895600" cy="2133600"/>
          </a:xfrm>
          <a:prstGeom prst="rect">
            <a:avLst/>
          </a:prstGeom>
          <a:noFill/>
          <a:effectLst>
            <a:outerShdw blurRad="50800" dist="38100" dir="2700000" algn="tl" rotWithShape="0">
              <a:prstClr val="black">
                <a:alpha val="40000"/>
              </a:prstClr>
            </a:outerShdw>
          </a:effectLst>
        </p:spPr>
      </p:pic>
      <p:sp>
        <p:nvSpPr>
          <p:cNvPr id="7" name="TextBox 6"/>
          <p:cNvSpPr txBox="1"/>
          <p:nvPr/>
        </p:nvSpPr>
        <p:spPr>
          <a:xfrm>
            <a:off x="228600" y="3048000"/>
            <a:ext cx="8686800" cy="3693319"/>
          </a:xfrm>
          <a:prstGeom prst="rect">
            <a:avLst/>
          </a:prstGeom>
          <a:solidFill>
            <a:schemeClr val="accent5">
              <a:lumMod val="40000"/>
              <a:lumOff val="60000"/>
            </a:schemeClr>
          </a:solidFill>
        </p:spPr>
        <p:txBody>
          <a:bodyPr wrap="square" rtlCol="0">
            <a:spAutoFit/>
          </a:bodyPr>
          <a:lstStyle/>
          <a:p>
            <a:pPr marL="280988" indent="-280988" algn="just">
              <a:buFont typeface="Wingdings" pitchFamily="2" charset="2"/>
              <a:buChar char="Ø"/>
            </a:pPr>
            <a:r>
              <a:rPr lang="en-US" sz="1950" b="1" dirty="0" smtClean="0">
                <a:solidFill>
                  <a:schemeClr val="accent4">
                    <a:lumMod val="50000"/>
                  </a:schemeClr>
                </a:solidFill>
                <a:latin typeface="Times New Roman" pitchFamily="18" charset="0"/>
                <a:cs typeface="Times New Roman" pitchFamily="18" charset="0"/>
              </a:rPr>
              <a:t>Boiled egg twice a week  and Ripened Banana once a week are being provided to the students of Pre-Primary Stage to Upper-Primary Stage as Supplementary Nutrition.</a:t>
            </a:r>
          </a:p>
          <a:p>
            <a:pPr marL="280988" indent="-280988" algn="just">
              <a:buFont typeface="Wingdings" pitchFamily="2" charset="2"/>
              <a:buChar char="Ø"/>
            </a:pPr>
            <a:r>
              <a:rPr lang="en-US" sz="1950" b="1" dirty="0" smtClean="0">
                <a:solidFill>
                  <a:schemeClr val="accent4">
                    <a:lumMod val="50000"/>
                  </a:schemeClr>
                </a:solidFill>
                <a:latin typeface="Times New Roman" pitchFamily="18" charset="0"/>
                <a:cs typeface="Times New Roman" pitchFamily="18" charset="0"/>
              </a:rPr>
              <a:t>Washing Hands before Consuming Meals is mandatory.</a:t>
            </a:r>
          </a:p>
          <a:p>
            <a:pPr marL="280988" indent="-280988" algn="just">
              <a:buFont typeface="Wingdings" pitchFamily="2" charset="2"/>
              <a:buChar char="Ø"/>
            </a:pPr>
            <a:r>
              <a:rPr lang="en-US" sz="1950" b="1" dirty="0" smtClean="0">
                <a:solidFill>
                  <a:schemeClr val="accent4">
                    <a:lumMod val="50000"/>
                  </a:schemeClr>
                </a:solidFill>
                <a:latin typeface="Times New Roman" pitchFamily="18" charset="0"/>
                <a:cs typeface="Times New Roman" pitchFamily="18" charset="0"/>
              </a:rPr>
              <a:t>Wearing Headgears, Aprons and Hand Gloves compulsory for staff cooking  and serving MDM.</a:t>
            </a:r>
          </a:p>
          <a:p>
            <a:pPr marL="280988" indent="-280988" algn="just">
              <a:buFont typeface="Wingdings" pitchFamily="2" charset="2"/>
              <a:buChar char="Ø"/>
            </a:pPr>
            <a:r>
              <a:rPr lang="en-US" sz="1950" b="1" dirty="0" smtClean="0">
                <a:solidFill>
                  <a:schemeClr val="accent4">
                    <a:lumMod val="50000"/>
                  </a:schemeClr>
                </a:solidFill>
                <a:latin typeface="Times New Roman" pitchFamily="18" charset="0"/>
                <a:cs typeface="Times New Roman" pitchFamily="18" charset="0"/>
              </a:rPr>
              <a:t>Tasting of food by teachers / SMC members before serving is a regular practice. </a:t>
            </a:r>
          </a:p>
          <a:p>
            <a:pPr marL="280988" indent="-280988" algn="just">
              <a:buFont typeface="Wingdings" pitchFamily="2" charset="2"/>
              <a:buChar char="Ø"/>
            </a:pPr>
            <a:r>
              <a:rPr lang="en-US" sz="1950" b="1" dirty="0" smtClean="0">
                <a:solidFill>
                  <a:schemeClr val="accent4">
                    <a:lumMod val="50000"/>
                  </a:schemeClr>
                </a:solidFill>
                <a:latin typeface="Times New Roman" pitchFamily="18" charset="0"/>
                <a:cs typeface="Times New Roman" pitchFamily="18" charset="0"/>
              </a:rPr>
              <a:t>Food is served to all without any discrimination of Caste and Creed.</a:t>
            </a:r>
          </a:p>
          <a:p>
            <a:pPr marL="280988" indent="-280988" algn="just">
              <a:buFont typeface="Wingdings" pitchFamily="2" charset="2"/>
              <a:buChar char="Ø"/>
            </a:pPr>
            <a:r>
              <a:rPr lang="en-US" altLang="en-US" sz="1950" b="1" dirty="0" smtClean="0">
                <a:solidFill>
                  <a:schemeClr val="accent4">
                    <a:lumMod val="50000"/>
                  </a:schemeClr>
                </a:solidFill>
                <a:latin typeface="Times New Roman" pitchFamily="18" charset="0"/>
                <a:cs typeface="Times New Roman" pitchFamily="18" charset="0"/>
              </a:rPr>
              <a:t>UT is providing Rs.6/day/child for Primary and Upper Primary level. </a:t>
            </a:r>
          </a:p>
          <a:p>
            <a:pPr marL="280988" indent="-280988" algn="just">
              <a:buFont typeface="Wingdings" pitchFamily="2" charset="2"/>
              <a:buChar char="Ø"/>
            </a:pPr>
            <a:r>
              <a:rPr lang="en-US" altLang="en-US" sz="1950" b="1" dirty="0" smtClean="0">
                <a:solidFill>
                  <a:schemeClr val="accent4">
                    <a:lumMod val="50000"/>
                  </a:schemeClr>
                </a:solidFill>
                <a:latin typeface="Times New Roman" pitchFamily="18" charset="0"/>
                <a:cs typeface="Times New Roman" pitchFamily="18" charset="0"/>
              </a:rPr>
              <a:t>Every School has Standard Operative Procedures to be followed during emergency. </a:t>
            </a:r>
            <a:endParaRPr lang="en-US" sz="1950" b="1" dirty="0">
              <a:solidFill>
                <a:schemeClr val="accent4">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2286000"/>
            <a:ext cx="8153400" cy="1077218"/>
          </a:xfrm>
          <a:prstGeom prst="rect">
            <a:avLst/>
          </a:prstGeom>
          <a:noFill/>
        </p:spPr>
        <p:txBody>
          <a:bodyPr>
            <a:spAutoFit/>
          </a:bodyPr>
          <a:lstStyle/>
          <a:p>
            <a:pPr algn="ctr">
              <a:defRPr/>
            </a:pPr>
            <a:r>
              <a:rPr lang="en-US" sz="3200" b="1" dirty="0">
                <a:solidFill>
                  <a:schemeClr val="accent1">
                    <a:lumMod val="50000"/>
                  </a:schemeClr>
                </a:solidFill>
              </a:rPr>
              <a:t>ACHIEVEMENT </a:t>
            </a:r>
            <a:r>
              <a:rPr lang="en-US" sz="3200" b="1" dirty="0" smtClean="0">
                <a:solidFill>
                  <a:schemeClr val="accent1">
                    <a:lumMod val="50000"/>
                  </a:schemeClr>
                </a:solidFill>
              </a:rPr>
              <a:t>DURING F.Y</a:t>
            </a:r>
            <a:r>
              <a:rPr lang="en-US" sz="3200" b="1" dirty="0">
                <a:solidFill>
                  <a:schemeClr val="accent1">
                    <a:lumMod val="50000"/>
                  </a:schemeClr>
                </a:solidFill>
              </a:rPr>
              <a:t>. </a:t>
            </a:r>
            <a:r>
              <a:rPr lang="en-US" sz="3200" b="1" dirty="0" smtClean="0">
                <a:solidFill>
                  <a:schemeClr val="accent1">
                    <a:lumMod val="50000"/>
                  </a:schemeClr>
                </a:solidFill>
              </a:rPr>
              <a:t>2017-18</a:t>
            </a:r>
          </a:p>
          <a:p>
            <a:pPr algn="ctr">
              <a:defRPr/>
            </a:pPr>
            <a:r>
              <a:rPr lang="en-US" sz="3200" b="1" dirty="0" smtClean="0">
                <a:solidFill>
                  <a:schemeClr val="accent1">
                    <a:lumMod val="50000"/>
                  </a:schemeClr>
                </a:solidFill>
              </a:rPr>
              <a:t>As on 31</a:t>
            </a:r>
            <a:r>
              <a:rPr lang="en-US" sz="3200" b="1" baseline="30000" dirty="0" smtClean="0">
                <a:solidFill>
                  <a:schemeClr val="accent1">
                    <a:lumMod val="50000"/>
                  </a:schemeClr>
                </a:solidFill>
              </a:rPr>
              <a:t>st</a:t>
            </a:r>
            <a:r>
              <a:rPr lang="en-US" sz="3200" b="1" dirty="0" smtClean="0">
                <a:solidFill>
                  <a:schemeClr val="accent1">
                    <a:lumMod val="50000"/>
                  </a:schemeClr>
                </a:solidFill>
              </a:rPr>
              <a:t> March 2018</a:t>
            </a:r>
            <a:endParaRPr lang="en-US" sz="32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Box 3"/>
          <p:cNvSpPr txBox="1">
            <a:spLocks noChangeArrowheads="1"/>
          </p:cNvSpPr>
          <p:nvPr/>
        </p:nvSpPr>
        <p:spPr bwMode="auto">
          <a:xfrm>
            <a:off x="1295400" y="457200"/>
            <a:ext cx="6705600" cy="369332"/>
          </a:xfrm>
          <a:prstGeom prst="rect">
            <a:avLst/>
          </a:prstGeom>
          <a:solidFill>
            <a:srgbClr val="003366"/>
          </a:solidFill>
          <a:ln w="9525">
            <a:noFill/>
            <a:miter lim="800000"/>
            <a:headEnd/>
            <a:tailEnd/>
          </a:ln>
        </p:spPr>
        <p:txBody>
          <a:bodyPr>
            <a:spAutoFit/>
          </a:bodyPr>
          <a:lstStyle/>
          <a:p>
            <a:pPr algn="ctr"/>
            <a:r>
              <a:rPr lang="en-US" b="1" dirty="0">
                <a:solidFill>
                  <a:schemeClr val="bg1"/>
                </a:solidFill>
              </a:rPr>
              <a:t>Average number of children availed </a:t>
            </a:r>
            <a:r>
              <a:rPr lang="en-US" b="1" dirty="0" smtClean="0">
                <a:solidFill>
                  <a:schemeClr val="bg1"/>
                </a:solidFill>
              </a:rPr>
              <a:t>MDM as on 31/03/2018</a:t>
            </a:r>
            <a:endParaRPr lang="en-US" b="1" dirty="0">
              <a:solidFill>
                <a:schemeClr val="bg1"/>
              </a:solidFill>
            </a:endParaRPr>
          </a:p>
        </p:txBody>
      </p:sp>
      <p:graphicFrame>
        <p:nvGraphicFramePr>
          <p:cNvPr id="9" name="Chart 9"/>
          <p:cNvGraphicFramePr>
            <a:graphicFrameLocks/>
          </p:cNvGraphicFramePr>
          <p:nvPr/>
        </p:nvGraphicFramePr>
        <p:xfrm>
          <a:off x="381000" y="1376860"/>
          <a:ext cx="7924800" cy="34237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nvGraphicFramePr>
        <p:xfrm>
          <a:off x="533400" y="4876800"/>
          <a:ext cx="7162799" cy="1747520"/>
        </p:xfrm>
        <a:graphic>
          <a:graphicData uri="http://schemas.openxmlformats.org/drawingml/2006/table">
            <a:tbl>
              <a:tblPr firstRow="1" bandRow="1">
                <a:tableStyleId>{7DF18680-E054-41AD-8BC1-D1AEF772440D}</a:tableStyleId>
              </a:tblPr>
              <a:tblGrid>
                <a:gridCol w="1588057"/>
                <a:gridCol w="2637101"/>
                <a:gridCol w="2937641"/>
              </a:tblGrid>
              <a:tr h="228600">
                <a:tc>
                  <a:txBody>
                    <a:bodyPr/>
                    <a:lstStyle/>
                    <a:p>
                      <a:endParaRPr lang="en-US" sz="1800" dirty="0"/>
                    </a:p>
                  </a:txBody>
                  <a:tcPr anchor="ctr"/>
                </a:tc>
                <a:tc gridSpan="2">
                  <a:txBody>
                    <a:bodyPr/>
                    <a:lstStyle/>
                    <a:p>
                      <a:pPr algn="ctr"/>
                      <a:r>
                        <a:rPr lang="en-US" sz="1800" dirty="0" smtClean="0">
                          <a:solidFill>
                            <a:schemeClr val="tx1"/>
                          </a:solidFill>
                        </a:rPr>
                        <a:t>Achievement</a:t>
                      </a:r>
                      <a:endParaRPr lang="en-US" sz="1800" dirty="0">
                        <a:solidFill>
                          <a:schemeClr val="tx1"/>
                        </a:solidFill>
                      </a:endParaRPr>
                    </a:p>
                  </a:txBody>
                  <a:tcPr anchor="ctr"/>
                </a:tc>
                <a:tc hMerge="1">
                  <a:txBody>
                    <a:bodyPr/>
                    <a:lstStyle/>
                    <a:p>
                      <a:endParaRPr lang="en-US"/>
                    </a:p>
                  </a:txBody>
                  <a:tcPr/>
                </a:tc>
              </a:tr>
              <a:tr h="370840">
                <a:tc>
                  <a:txBody>
                    <a:bodyPr/>
                    <a:lstStyle/>
                    <a:p>
                      <a:r>
                        <a:rPr lang="en-US" sz="1800" b="1" dirty="0" smtClean="0">
                          <a:latin typeface="Times New Roman" pitchFamily="18" charset="0"/>
                          <a:cs typeface="Times New Roman" pitchFamily="18" charset="0"/>
                        </a:rPr>
                        <a:t>Stage</a:t>
                      </a:r>
                      <a:endParaRPr lang="en-US" sz="1800" b="1" dirty="0">
                        <a:latin typeface="Times New Roman" pitchFamily="18" charset="0"/>
                        <a:cs typeface="Times New Roman" pitchFamily="18" charset="0"/>
                      </a:endParaRPr>
                    </a:p>
                  </a:txBody>
                  <a:tcPr/>
                </a:tc>
                <a:tc>
                  <a:txBody>
                    <a:bodyPr/>
                    <a:lstStyle/>
                    <a:p>
                      <a:pPr algn="ctr"/>
                      <a:r>
                        <a:rPr lang="en-US" sz="1800" b="1" dirty="0" smtClean="0">
                          <a:latin typeface="Times New Roman" pitchFamily="18" charset="0"/>
                          <a:cs typeface="Times New Roman" pitchFamily="18" charset="0"/>
                        </a:rPr>
                        <a:t>% coverage</a:t>
                      </a:r>
                      <a:r>
                        <a:rPr lang="en-US" sz="1800" b="1" baseline="0" dirty="0" smtClean="0">
                          <a:latin typeface="Times New Roman" pitchFamily="18" charset="0"/>
                          <a:cs typeface="Times New Roman" pitchFamily="18" charset="0"/>
                        </a:rPr>
                        <a:t> against enrolment</a:t>
                      </a:r>
                      <a:endParaRPr lang="en-US" sz="1800" b="1" dirty="0">
                        <a:latin typeface="Times New Roman" pitchFamily="18" charset="0"/>
                        <a:cs typeface="Times New Roman" pitchFamily="18" charset="0"/>
                      </a:endParaRPr>
                    </a:p>
                  </a:txBody>
                  <a:tcPr/>
                </a:tc>
                <a:tc>
                  <a:txBody>
                    <a:bodyPr/>
                    <a:lstStyle/>
                    <a:p>
                      <a:pPr algn="ctr"/>
                      <a:r>
                        <a:rPr lang="en-US" sz="1800" b="1" dirty="0" smtClean="0">
                          <a:latin typeface="Times New Roman" pitchFamily="18" charset="0"/>
                          <a:cs typeface="Times New Roman" pitchFamily="18" charset="0"/>
                        </a:rPr>
                        <a:t>% coverage against PAB approval</a:t>
                      </a:r>
                      <a:endParaRPr lang="en-US" sz="1800" b="1" dirty="0">
                        <a:latin typeface="Times New Roman" pitchFamily="18" charset="0"/>
                        <a:cs typeface="Times New Roman" pitchFamily="18" charset="0"/>
                      </a:endParaRPr>
                    </a:p>
                  </a:txBody>
                  <a:tcPr/>
                </a:tc>
              </a:tr>
              <a:tr h="370840">
                <a:tc>
                  <a:txBody>
                    <a:bodyPr/>
                    <a:lstStyle/>
                    <a:p>
                      <a:r>
                        <a:rPr lang="en-US" sz="1800" dirty="0" smtClean="0">
                          <a:latin typeface="Times New Roman" pitchFamily="18" charset="0"/>
                          <a:cs typeface="Times New Roman" pitchFamily="18" charset="0"/>
                        </a:rPr>
                        <a:t>Primary</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76.69%</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95.93%</a:t>
                      </a:r>
                      <a:endParaRPr lang="en-US" sz="1800" dirty="0">
                        <a:latin typeface="Times New Roman" pitchFamily="18" charset="0"/>
                        <a:cs typeface="Times New Roman" pitchFamily="18" charset="0"/>
                      </a:endParaRPr>
                    </a:p>
                  </a:txBody>
                  <a:tcPr/>
                </a:tc>
              </a:tr>
              <a:tr h="370840">
                <a:tc>
                  <a:txBody>
                    <a:bodyPr/>
                    <a:lstStyle/>
                    <a:p>
                      <a:r>
                        <a:rPr lang="en-US" sz="1800" dirty="0" smtClean="0">
                          <a:latin typeface="Times New Roman" pitchFamily="18" charset="0"/>
                          <a:cs typeface="Times New Roman" pitchFamily="18" charset="0"/>
                        </a:rPr>
                        <a:t>Upper Primary</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76.96%</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94.72%</a:t>
                      </a:r>
                      <a:endParaRPr lang="en-US" sz="18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3"/>
          <p:cNvSpPr txBox="1">
            <a:spLocks noChangeArrowheads="1"/>
          </p:cNvSpPr>
          <p:nvPr/>
        </p:nvSpPr>
        <p:spPr bwMode="auto">
          <a:xfrm>
            <a:off x="1219200" y="457200"/>
            <a:ext cx="6705600" cy="369332"/>
          </a:xfrm>
          <a:prstGeom prst="rect">
            <a:avLst/>
          </a:prstGeom>
          <a:solidFill>
            <a:srgbClr val="003366"/>
          </a:solidFill>
          <a:ln w="9525">
            <a:noFill/>
            <a:miter lim="800000"/>
            <a:headEnd/>
            <a:tailEnd/>
          </a:ln>
        </p:spPr>
        <p:txBody>
          <a:bodyPr>
            <a:spAutoFit/>
          </a:bodyPr>
          <a:lstStyle/>
          <a:p>
            <a:pPr algn="ctr"/>
            <a:r>
              <a:rPr lang="en-US" b="1" dirty="0">
                <a:solidFill>
                  <a:schemeClr val="bg1"/>
                </a:solidFill>
              </a:rPr>
              <a:t>Allocation &amp; Utilization of Food </a:t>
            </a:r>
            <a:r>
              <a:rPr lang="en-US" b="1" dirty="0" smtClean="0">
                <a:solidFill>
                  <a:schemeClr val="bg1"/>
                </a:solidFill>
              </a:rPr>
              <a:t>grains as on 31/03/2018</a:t>
            </a:r>
            <a:endParaRPr lang="en-US" b="1" dirty="0">
              <a:solidFill>
                <a:schemeClr val="bg1"/>
              </a:solidFill>
            </a:endParaRPr>
          </a:p>
        </p:txBody>
      </p:sp>
      <p:graphicFrame>
        <p:nvGraphicFramePr>
          <p:cNvPr id="8" name="Table 7"/>
          <p:cNvGraphicFramePr>
            <a:graphicFrameLocks noGrp="1"/>
          </p:cNvGraphicFramePr>
          <p:nvPr/>
        </p:nvGraphicFramePr>
        <p:xfrm>
          <a:off x="990600" y="5105400"/>
          <a:ext cx="6781800" cy="1450340"/>
        </p:xfrm>
        <a:graphic>
          <a:graphicData uri="http://schemas.openxmlformats.org/drawingml/2006/table">
            <a:tbl>
              <a:tblPr firstRow="1" bandRow="1">
                <a:tableStyleId>{7DF18680-E054-41AD-8BC1-D1AEF772440D}</a:tableStyleId>
              </a:tblPr>
              <a:tblGrid>
                <a:gridCol w="1600200"/>
                <a:gridCol w="5181600"/>
              </a:tblGrid>
              <a:tr h="373380">
                <a:tc rowSpan="2">
                  <a:txBody>
                    <a:bodyPr/>
                    <a:lstStyle/>
                    <a:p>
                      <a:pPr algn="ctr"/>
                      <a:endParaRPr lang="en-US" sz="1600" b="1" dirty="0" smtClean="0">
                        <a:solidFill>
                          <a:schemeClr val="tx1"/>
                        </a:solidFill>
                        <a:latin typeface="Times New Roman" pitchFamily="18" charset="0"/>
                        <a:cs typeface="Times New Roman" pitchFamily="18" charset="0"/>
                      </a:endParaRPr>
                    </a:p>
                    <a:p>
                      <a:pPr algn="ctr"/>
                      <a:r>
                        <a:rPr lang="en-US" sz="1600" b="1" dirty="0" smtClean="0">
                          <a:solidFill>
                            <a:schemeClr val="tx1"/>
                          </a:solidFill>
                          <a:latin typeface="Times New Roman" pitchFamily="18" charset="0"/>
                          <a:cs typeface="Times New Roman" pitchFamily="18" charset="0"/>
                        </a:rPr>
                        <a:t>Stage</a:t>
                      </a:r>
                      <a:endParaRPr lang="en-US" sz="1600" b="1" dirty="0">
                        <a:solidFill>
                          <a:schemeClr val="tx1"/>
                        </a:solidFill>
                        <a:latin typeface="Times New Roman" pitchFamily="18" charset="0"/>
                        <a:cs typeface="Times New Roman" pitchFamily="18" charset="0"/>
                      </a:endParaRPr>
                    </a:p>
                  </a:txBody>
                  <a:tcPr/>
                </a:tc>
                <a:tc>
                  <a:txBody>
                    <a:bodyPr/>
                    <a:lstStyle/>
                    <a:p>
                      <a:pPr algn="ctr"/>
                      <a:r>
                        <a:rPr lang="en-US" b="1" dirty="0" smtClean="0">
                          <a:solidFill>
                            <a:schemeClr val="tx1"/>
                          </a:solidFill>
                          <a:latin typeface="Times New Roman" pitchFamily="18" charset="0"/>
                          <a:cs typeface="Times New Roman" pitchFamily="18" charset="0"/>
                        </a:rPr>
                        <a:t>2017-18</a:t>
                      </a:r>
                      <a:r>
                        <a:rPr lang="en-US" b="1" baseline="0" dirty="0" smtClean="0">
                          <a:solidFill>
                            <a:schemeClr val="tx1"/>
                          </a:solidFill>
                          <a:latin typeface="Times New Roman" pitchFamily="18" charset="0"/>
                          <a:cs typeface="Times New Roman" pitchFamily="18" charset="0"/>
                        </a:rPr>
                        <a:t> as on 31/03/2018</a:t>
                      </a:r>
                      <a:endParaRPr lang="en-US" b="1" dirty="0">
                        <a:solidFill>
                          <a:schemeClr val="tx1"/>
                        </a:solidFill>
                        <a:latin typeface="Times New Roman" pitchFamily="18" charset="0"/>
                        <a:cs typeface="Times New Roman" pitchFamily="18" charset="0"/>
                      </a:endParaRPr>
                    </a:p>
                  </a:txBody>
                  <a:tcPr/>
                </a:tc>
              </a:tr>
              <a:tr h="198120">
                <a:tc vMerge="1">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 of utilization against allocation.</a:t>
                      </a:r>
                    </a:p>
                  </a:txBody>
                  <a:tcPr/>
                </a:tc>
              </a:tr>
              <a:tr h="370840">
                <a:tc>
                  <a:txBody>
                    <a:bodyPr/>
                    <a:lstStyle/>
                    <a:p>
                      <a:r>
                        <a:rPr lang="en-US" sz="1600" b="1" dirty="0" smtClean="0">
                          <a:latin typeface="Times New Roman" pitchFamily="18" charset="0"/>
                          <a:cs typeface="Times New Roman" pitchFamily="18" charset="0"/>
                        </a:rPr>
                        <a:t>Primary</a:t>
                      </a:r>
                      <a:endParaRPr lang="en-US" sz="1600" b="1" dirty="0">
                        <a:latin typeface="Times New Roman" pitchFamily="18" charset="0"/>
                        <a:cs typeface="Times New Roman" pitchFamily="18" charset="0"/>
                      </a:endParaRPr>
                    </a:p>
                  </a:txBody>
                  <a:tcPr/>
                </a:tc>
                <a:tc>
                  <a:txBody>
                    <a:bodyPr/>
                    <a:lstStyle/>
                    <a:p>
                      <a:pPr algn="ctr"/>
                      <a:r>
                        <a:rPr lang="en-US" sz="1600" b="1" dirty="0" smtClean="0">
                          <a:latin typeface="Times New Roman" pitchFamily="18" charset="0"/>
                          <a:cs typeface="Times New Roman" pitchFamily="18" charset="0"/>
                        </a:rPr>
                        <a:t>95.93%</a:t>
                      </a:r>
                      <a:endParaRPr lang="en-US" sz="1600" b="1" dirty="0">
                        <a:solidFill>
                          <a:srgbClr val="FF0000"/>
                        </a:solidFill>
                        <a:latin typeface="Times New Roman" pitchFamily="18" charset="0"/>
                        <a:cs typeface="Times New Roman" pitchFamily="18" charset="0"/>
                      </a:endParaRPr>
                    </a:p>
                  </a:txBody>
                  <a:tcPr/>
                </a:tc>
              </a:tr>
              <a:tr h="370840">
                <a:tc>
                  <a:txBody>
                    <a:bodyPr/>
                    <a:lstStyle/>
                    <a:p>
                      <a:r>
                        <a:rPr lang="en-US" sz="1600" b="1" dirty="0" smtClean="0">
                          <a:latin typeface="Times New Roman" pitchFamily="18" charset="0"/>
                          <a:cs typeface="Times New Roman" pitchFamily="18" charset="0"/>
                        </a:rPr>
                        <a:t>Upper Primary</a:t>
                      </a:r>
                      <a:endParaRPr lang="en-US" sz="1600" b="1" dirty="0">
                        <a:latin typeface="Times New Roman" pitchFamily="18" charset="0"/>
                        <a:cs typeface="Times New Roman" pitchFamily="18" charset="0"/>
                      </a:endParaRPr>
                    </a:p>
                  </a:txBody>
                  <a:tcPr/>
                </a:tc>
                <a:tc>
                  <a:txBody>
                    <a:bodyPr/>
                    <a:lstStyle/>
                    <a:p>
                      <a:pPr algn="ctr"/>
                      <a:r>
                        <a:rPr lang="en-US" sz="1600" b="1" dirty="0" smtClean="0">
                          <a:latin typeface="Times New Roman" pitchFamily="18" charset="0"/>
                          <a:cs typeface="Times New Roman" pitchFamily="18" charset="0"/>
                        </a:rPr>
                        <a:t>94.71%</a:t>
                      </a:r>
                      <a:endParaRPr lang="en-US" sz="1600" b="1" dirty="0">
                        <a:solidFill>
                          <a:srgbClr val="FF0000"/>
                        </a:solidFill>
                        <a:latin typeface="Times New Roman" pitchFamily="18" charset="0"/>
                        <a:cs typeface="Times New Roman" pitchFamily="18" charset="0"/>
                      </a:endParaRPr>
                    </a:p>
                  </a:txBody>
                  <a:tcPr/>
                </a:tc>
              </a:tr>
            </a:tbl>
          </a:graphicData>
        </a:graphic>
      </p:graphicFrame>
      <p:graphicFrame>
        <p:nvGraphicFramePr>
          <p:cNvPr id="11" name="Chart 8"/>
          <p:cNvGraphicFramePr>
            <a:graphicFrameLocks/>
          </p:cNvGraphicFramePr>
          <p:nvPr/>
        </p:nvGraphicFramePr>
        <p:xfrm>
          <a:off x="838200" y="1143000"/>
          <a:ext cx="6934200" cy="3895725"/>
        </p:xfrm>
        <a:graphic>
          <a:graphicData uri="http://schemas.openxmlformats.org/drawingml/2006/chart">
            <c:chart xmlns:c="http://schemas.openxmlformats.org/drawingml/2006/chart" xmlns:r="http://schemas.openxmlformats.org/officeDocument/2006/relationships" r:id="rId3"/>
          </a:graphicData>
        </a:graphic>
      </p:graphicFrame>
      <p:sp>
        <p:nvSpPr>
          <p:cNvPr id="2069" name="TextBox 1"/>
          <p:cNvSpPr txBox="1">
            <a:spLocks noChangeArrowheads="1"/>
          </p:cNvSpPr>
          <p:nvPr/>
        </p:nvSpPr>
        <p:spPr bwMode="auto">
          <a:xfrm>
            <a:off x="2286000" y="1371600"/>
            <a:ext cx="1295400" cy="304800"/>
          </a:xfrm>
          <a:prstGeom prst="rect">
            <a:avLst/>
          </a:prstGeom>
          <a:noFill/>
          <a:ln w="9525">
            <a:noFill/>
            <a:miter lim="800000"/>
            <a:headEnd/>
            <a:tailEnd/>
          </a:ln>
        </p:spPr>
        <p:txBody>
          <a:bodyPr/>
          <a:lstStyle/>
          <a:p>
            <a:r>
              <a:rPr lang="en-US" sz="1600" b="1" dirty="0" smtClean="0">
                <a:latin typeface="Times New Roman" pitchFamily="18" charset="0"/>
                <a:cs typeface="Times New Roman" pitchFamily="18" charset="0"/>
              </a:rPr>
              <a:t>691.17 MTs</a:t>
            </a:r>
            <a:endParaRPr lang="en-US" sz="1600" b="1" dirty="0">
              <a:latin typeface="Times New Roman" pitchFamily="18" charset="0"/>
              <a:cs typeface="Times New Roman" pitchFamily="18" charset="0"/>
            </a:endParaRPr>
          </a:p>
        </p:txBody>
      </p:sp>
      <p:sp>
        <p:nvSpPr>
          <p:cNvPr id="2070" name="TextBox 1"/>
          <p:cNvSpPr txBox="1">
            <a:spLocks noChangeArrowheads="1"/>
          </p:cNvSpPr>
          <p:nvPr/>
        </p:nvSpPr>
        <p:spPr bwMode="auto">
          <a:xfrm>
            <a:off x="4648200" y="1371600"/>
            <a:ext cx="1219200" cy="304800"/>
          </a:xfrm>
          <a:prstGeom prst="rect">
            <a:avLst/>
          </a:prstGeom>
          <a:noFill/>
          <a:ln w="9525">
            <a:noFill/>
            <a:miter lim="800000"/>
            <a:headEnd/>
            <a:tailEnd/>
          </a:ln>
        </p:spPr>
        <p:txBody>
          <a:bodyPr/>
          <a:lstStyle/>
          <a:p>
            <a:r>
              <a:rPr lang="en-US" sz="1600" b="1" dirty="0" smtClean="0">
                <a:latin typeface="Times New Roman" pitchFamily="18" charset="0"/>
                <a:cs typeface="Times New Roman" pitchFamily="18" charset="0"/>
              </a:rPr>
              <a:t>658.72 MTs</a:t>
            </a:r>
            <a:endParaRPr lang="en-US"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19450279</TotalTime>
  <Words>1466</Words>
  <Application>Microsoft Office PowerPoint</Application>
  <PresentationFormat>On-screen Show (4:3)</PresentationFormat>
  <Paragraphs>379</Paragraphs>
  <Slides>23</Slides>
  <Notes>4</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80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HCL</dc:creator>
  <cp:lastModifiedBy>Lokender</cp:lastModifiedBy>
  <cp:revision>671</cp:revision>
  <dcterms:created xsi:type="dcterms:W3CDTF">2007-01-01T12:18:44Z</dcterms:created>
  <dcterms:modified xsi:type="dcterms:W3CDTF">2018-06-14T11:30:12Z</dcterms:modified>
</cp:coreProperties>
</file>